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2" r:id="rId5"/>
    <p:sldId id="260" r:id="rId6"/>
    <p:sldId id="263" r:id="rId7"/>
    <p:sldId id="264" r:id="rId8"/>
    <p:sldId id="271" r:id="rId9"/>
    <p:sldId id="272" r:id="rId10"/>
    <p:sldId id="273" r:id="rId11"/>
    <p:sldId id="276" r:id="rId12"/>
    <p:sldId id="275" r:id="rId13"/>
    <p:sldId id="274" r:id="rId14"/>
    <p:sldId id="270" r:id="rId15"/>
    <p:sldId id="269" r:id="rId16"/>
    <p:sldId id="292" r:id="rId17"/>
    <p:sldId id="293" r:id="rId18"/>
    <p:sldId id="265" r:id="rId19"/>
    <p:sldId id="267" r:id="rId20"/>
    <p:sldId id="268" r:id="rId21"/>
    <p:sldId id="281" r:id="rId22"/>
    <p:sldId id="280" r:id="rId23"/>
    <p:sldId id="290" r:id="rId24"/>
    <p:sldId id="289" r:id="rId25"/>
    <p:sldId id="291" r:id="rId26"/>
    <p:sldId id="279" r:id="rId27"/>
    <p:sldId id="266"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AE7B"/>
    <a:srgbClr val="FAEDCD"/>
    <a:srgbClr val="9C6644"/>
    <a:srgbClr val="464E56"/>
    <a:srgbClr val="E9EDC9"/>
    <a:srgbClr val="C0C094"/>
    <a:srgbClr val="CCD5AE"/>
    <a:srgbClr val="D4A373"/>
    <a:srgbClr val="AFA1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66" d="100"/>
          <a:sy n="66" d="100"/>
        </p:scale>
        <p:origin x="528" y="49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50E5805-EAE9-4991-A787-E89805A58294}" type="datetimeFigureOut">
              <a:rPr lang="en-IN" smtClean="0"/>
              <a:t>06-04-2021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D3BBDB-153A-4BFB-8420-4F3B63A0E0E2}"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50E5805-EAE9-4991-A787-E89805A58294}" type="datetimeFigureOut">
              <a:rPr lang="en-IN" smtClean="0"/>
              <a:t>06-04-2021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D3BBDB-153A-4BFB-8420-4F3B63A0E0E2}"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50E5805-EAE9-4991-A787-E89805A58294}" type="datetimeFigureOut">
              <a:rPr lang="en-IN" smtClean="0"/>
              <a:t>06-04-2021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D3BBDB-153A-4BFB-8420-4F3B63A0E0E2}"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50E5805-EAE9-4991-A787-E89805A58294}" type="datetimeFigureOut">
              <a:rPr lang="en-IN" smtClean="0"/>
              <a:t>06-04-2021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D3BBDB-153A-4BFB-8420-4F3B63A0E0E2}"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E5805-EAE9-4991-A787-E89805A58294}" type="datetimeFigureOut">
              <a:rPr lang="en-IN" smtClean="0"/>
              <a:t>06-04-2021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D3BBDB-153A-4BFB-8420-4F3B63A0E0E2}"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50E5805-EAE9-4991-A787-E89805A58294}" type="datetimeFigureOut">
              <a:rPr lang="en-IN" smtClean="0"/>
              <a:t>06-04-2021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D3BBDB-153A-4BFB-8420-4F3B63A0E0E2}"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50E5805-EAE9-4991-A787-E89805A58294}" type="datetimeFigureOut">
              <a:rPr lang="en-IN" smtClean="0"/>
              <a:t>06-04-2021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D3BBDB-153A-4BFB-8420-4F3B63A0E0E2}"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50E5805-EAE9-4991-A787-E89805A58294}" type="datetimeFigureOut">
              <a:rPr lang="en-IN" smtClean="0"/>
              <a:t>06-04-2021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D3BBDB-153A-4BFB-8420-4F3B63A0E0E2}"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E5805-EAE9-4991-A787-E89805A58294}" type="datetimeFigureOut">
              <a:rPr lang="en-IN" smtClean="0"/>
              <a:t>06-04-2021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D3BBDB-153A-4BFB-8420-4F3B63A0E0E2}"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E5805-EAE9-4991-A787-E89805A58294}" type="datetimeFigureOut">
              <a:rPr lang="en-IN" smtClean="0"/>
              <a:t>06-04-2021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D3BBDB-153A-4BFB-8420-4F3B63A0E0E2}"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E5805-EAE9-4991-A787-E89805A58294}" type="datetimeFigureOut">
              <a:rPr lang="en-IN" smtClean="0"/>
              <a:t>06-04-2021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D3BBDB-153A-4BFB-8420-4F3B63A0E0E2}"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E5805-EAE9-4991-A787-E89805A58294}" type="datetimeFigureOut">
              <a:rPr lang="en-IN" smtClean="0"/>
              <a:t>06-04-2021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3BBDB-153A-4BFB-8420-4F3B63A0E0E2}"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7.wdp"/><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png"/><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6.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7.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microsoft.com/office/2007/relationships/hdphoto" Target="../media/hdphoto8.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8.png"/><Relationship Id="rId5" Type="http://schemas.microsoft.com/office/2007/relationships/hdphoto" Target="../media/hdphoto5.wdp"/><Relationship Id="rId10"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hyperlink" Target="https://en.wikipedia.org/wiki/Arduino#Software"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en.wikipedia.org/wiki/ATmega328P" TargetMode="External"/><Relationship Id="rId5" Type="http://schemas.openxmlformats.org/officeDocument/2006/relationships/hyperlink" Target="https://en.wikipedia.org/wiki/Microchip_Technology"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A154"/>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0" y="0"/>
            <a:ext cx="6202680" cy="6858000"/>
          </a:xfrm>
          <a:prstGeom prst="rect">
            <a:avLst/>
          </a:prstGeom>
          <a:gradFill>
            <a:gsLst>
              <a:gs pos="0">
                <a:srgbClr val="AFA154"/>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6" name="TextBox 5"/>
          <p:cNvSpPr txBox="1"/>
          <p:nvPr/>
        </p:nvSpPr>
        <p:spPr>
          <a:xfrm>
            <a:off x="4456060" y="3683643"/>
            <a:ext cx="7498080" cy="1569660"/>
          </a:xfrm>
          <a:prstGeom prst="rect">
            <a:avLst/>
          </a:prstGeom>
          <a:noFill/>
        </p:spPr>
        <p:txBody>
          <a:bodyPr wrap="square" rtlCol="0">
            <a:spAutoFit/>
          </a:bodyPr>
          <a:lstStyle/>
          <a:p>
            <a:r>
              <a:rPr lang="en-IN" sz="9600" b="1" dirty="0">
                <a:solidFill>
                  <a:schemeClr val="bg1"/>
                </a:solidFill>
                <a:latin typeface="Bodoni MT Black" panose="02070A03080606020203" pitchFamily="18" charset="0"/>
              </a:rPr>
              <a:t>W O M E N</a:t>
            </a:r>
          </a:p>
        </p:txBody>
      </p:sp>
      <p:sp>
        <p:nvSpPr>
          <p:cNvPr id="8" name="TextBox 7"/>
          <p:cNvSpPr txBox="1"/>
          <p:nvPr/>
        </p:nvSpPr>
        <p:spPr>
          <a:xfrm>
            <a:off x="5641308" y="4812585"/>
            <a:ext cx="5127584" cy="1015663"/>
          </a:xfrm>
          <a:prstGeom prst="rect">
            <a:avLst/>
          </a:prstGeom>
          <a:noFill/>
        </p:spPr>
        <p:txBody>
          <a:bodyPr wrap="square" rtlCol="0">
            <a:spAutoFit/>
          </a:bodyPr>
          <a:lstStyle/>
          <a:p>
            <a:r>
              <a:rPr lang="en-IN" sz="6000" dirty="0">
                <a:latin typeface="Baby Coffee Italic" panose="02000503000000000000" pitchFamily="50" charset="0"/>
              </a:rPr>
              <a:t>Safety and Alert System</a:t>
            </a:r>
          </a:p>
        </p:txBody>
      </p:sp>
      <p:sp>
        <p:nvSpPr>
          <p:cNvPr id="2" name="TextBox 1"/>
          <p:cNvSpPr txBox="1"/>
          <p:nvPr/>
        </p:nvSpPr>
        <p:spPr>
          <a:xfrm>
            <a:off x="6553200" y="3033382"/>
            <a:ext cx="4465468" cy="1107996"/>
          </a:xfrm>
          <a:prstGeom prst="rect">
            <a:avLst/>
          </a:prstGeom>
          <a:noFill/>
        </p:spPr>
        <p:txBody>
          <a:bodyPr wrap="square" rtlCol="0">
            <a:spAutoFit/>
          </a:bodyPr>
          <a:lstStyle/>
          <a:p>
            <a:r>
              <a:rPr lang="en-IN" sz="6600" b="1" dirty="0">
                <a:solidFill>
                  <a:srgbClr val="FAEDCD"/>
                </a:solidFill>
                <a:latin typeface="+mj-lt"/>
              </a:rPr>
              <a:t>WOMEN</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29957"/>
            <a:ext cx="3398415" cy="252537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 #freetoedit #newspaper #news #cute #aesthetic #trend #trending #frame #sticker "/>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9" name="AutoShape 10" descr=" #freetoedit #newspaper #news #cute #aesthetic #trend #trending #frame #sticker "/>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11875" r="100000"/>
                    </a14:imgEffect>
                  </a14:imgLayer>
                </a14:imgProps>
              </a:ext>
            </a:extLst>
          </a:blip>
          <a:stretch>
            <a:fillRect/>
          </a:stretch>
        </p:blipFill>
        <p:spPr>
          <a:xfrm>
            <a:off x="5856791" y="-43368"/>
            <a:ext cx="6335209" cy="41775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8971482" y="-289345"/>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00415">
            <a:off x="3578768" y="-487729"/>
            <a:ext cx="2270442" cy="227044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812910" y="635125"/>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cxnSpLocks/>
          </p:cNvCxnSpPr>
          <p:nvPr/>
        </p:nvCxnSpPr>
        <p:spPr>
          <a:xfrm flipH="1" flipV="1">
            <a:off x="-795560" y="655604"/>
            <a:ext cx="5381142" cy="20527"/>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4585582" y="173634"/>
            <a:ext cx="7130005" cy="923330"/>
          </a:xfrm>
          <a:prstGeom prst="rect">
            <a:avLst/>
          </a:prstGeom>
          <a:noFill/>
        </p:spPr>
        <p:txBody>
          <a:bodyPr wrap="square" rtlCol="0">
            <a:spAutoFit/>
          </a:bodyPr>
          <a:lstStyle/>
          <a:p>
            <a:r>
              <a:rPr lang="en-IN" sz="5400" b="1" dirty="0">
                <a:latin typeface="Bodoni MT Black" panose="02070A03080606020203" pitchFamily="18" charset="0"/>
              </a:rPr>
              <a:t>GSM MODULE</a:t>
            </a:r>
            <a:r>
              <a:rPr lang="en-IN" sz="5400" dirty="0"/>
              <a:t> </a:t>
            </a:r>
          </a:p>
        </p:txBody>
      </p:sp>
      <p:pic>
        <p:nvPicPr>
          <p:cNvPr id="55"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4298" y="1547352"/>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482" y="3429000"/>
            <a:ext cx="7460987" cy="473373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796997" y="1982167"/>
            <a:ext cx="6907323" cy="461665"/>
          </a:xfrm>
          <a:prstGeom prst="rect">
            <a:avLst/>
          </a:prstGeom>
          <a:noFill/>
        </p:spPr>
        <p:txBody>
          <a:bodyPr wrap="square">
            <a:spAutoFit/>
          </a:bodyPr>
          <a:lstStyle/>
          <a:p>
            <a:pPr marL="285750" indent="-285750">
              <a:buFont typeface="Arial" panose="020B0604020202020204" pitchFamily="34" charset="0"/>
              <a:buChar char="•"/>
            </a:pPr>
            <a:endParaRPr lang="en-IN" sz="2400" b="1" dirty="0">
              <a:solidFill>
                <a:schemeClr val="accent5">
                  <a:lumMod val="50000"/>
                </a:schemeClr>
              </a:solidFill>
            </a:endParaRPr>
          </a:p>
        </p:txBody>
      </p:sp>
      <p:sp>
        <p:nvSpPr>
          <p:cNvPr id="11" name="TextBox 10"/>
          <p:cNvSpPr txBox="1"/>
          <p:nvPr/>
        </p:nvSpPr>
        <p:spPr>
          <a:xfrm>
            <a:off x="3516298" y="1972505"/>
            <a:ext cx="1331763" cy="369332"/>
          </a:xfrm>
          <a:prstGeom prst="rect">
            <a:avLst/>
          </a:prstGeom>
          <a:noFill/>
        </p:spPr>
        <p:txBody>
          <a:bodyPr wrap="square" rtlCol="0">
            <a:spAutoFit/>
          </a:bodyPr>
          <a:lstStyle/>
          <a:p>
            <a:endParaRPr lang="en-IN" dirty="0"/>
          </a:p>
        </p:txBody>
      </p:sp>
      <p:sp>
        <p:nvSpPr>
          <p:cNvPr id="34" name="TextBox 33"/>
          <p:cNvSpPr txBox="1"/>
          <p:nvPr/>
        </p:nvSpPr>
        <p:spPr>
          <a:xfrm>
            <a:off x="3396826" y="6382200"/>
            <a:ext cx="7924800" cy="369332"/>
          </a:xfrm>
          <a:prstGeom prst="rect">
            <a:avLst/>
          </a:prstGeom>
          <a:noFill/>
        </p:spPr>
        <p:txBody>
          <a:bodyPr wrap="square">
            <a:spAutoFit/>
          </a:bodyPr>
          <a:lstStyle/>
          <a:p>
            <a:endParaRPr lang="en-IN" dirty="0"/>
          </a:p>
        </p:txBody>
      </p:sp>
      <p:pic>
        <p:nvPicPr>
          <p:cNvPr id="21" name="Picture 4"/>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7073" l="3783" r="95230"/>
                    </a14:imgEffect>
                  </a14:imgLayer>
                </a14:imgProps>
              </a:ext>
              <a:ext uri="{28A0092B-C50C-407E-A947-70E740481C1C}">
                <a14:useLocalDpi xmlns:a14="http://schemas.microsoft.com/office/drawing/2010/main" val="0"/>
              </a:ext>
            </a:extLst>
          </a:blip>
          <a:srcRect/>
          <a:stretch>
            <a:fillRect/>
          </a:stretch>
        </p:blipFill>
        <p:spPr bwMode="auto">
          <a:xfrm rot="17441503">
            <a:off x="383156" y="-872792"/>
            <a:ext cx="8324940" cy="62176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545626" y="1117096"/>
            <a:ext cx="7033150" cy="1015663"/>
          </a:xfrm>
          <a:prstGeom prst="rect">
            <a:avLst/>
          </a:prstGeom>
          <a:noFill/>
        </p:spPr>
        <p:txBody>
          <a:bodyPr wrap="square">
            <a:spAutoFit/>
          </a:bodyPr>
          <a:lstStyle/>
          <a:p>
            <a:r>
              <a:rPr lang="en-US" sz="2000" b="1" i="0" dirty="0">
                <a:solidFill>
                  <a:srgbClr val="3B3835"/>
                </a:solidFill>
                <a:effectLst/>
                <a:latin typeface="Helvetica Neue"/>
              </a:rPr>
              <a:t>Global System for Mobile (GSM) is a second generation cellular standard developed to cater voice services and data delivery using digital modulation.</a:t>
            </a:r>
            <a:endParaRPr lang="en-IN" sz="2000" b="1" dirty="0"/>
          </a:p>
        </p:txBody>
      </p:sp>
      <p:sp>
        <p:nvSpPr>
          <p:cNvPr id="25" name="TextBox 24"/>
          <p:cNvSpPr txBox="1"/>
          <p:nvPr/>
        </p:nvSpPr>
        <p:spPr>
          <a:xfrm>
            <a:off x="4562082" y="3960346"/>
            <a:ext cx="6292388" cy="2585323"/>
          </a:xfrm>
          <a:prstGeom prst="rect">
            <a:avLst/>
          </a:prstGeom>
          <a:noFill/>
        </p:spPr>
        <p:txBody>
          <a:bodyPr wrap="square">
            <a:spAutoFit/>
          </a:bodyPr>
          <a:lstStyle/>
          <a:p>
            <a:r>
              <a:rPr lang="en-US" b="1" dirty="0">
                <a:solidFill>
                  <a:srgbClr val="FAEDCD"/>
                </a:solidFill>
                <a:latin typeface="Helvetica Neue"/>
              </a:rPr>
              <a:t>ADVANTAGES OF GSM MODULE:</a:t>
            </a:r>
            <a:endParaRPr lang="en-US" b="1" i="0" dirty="0">
              <a:solidFill>
                <a:srgbClr val="FAEDCD"/>
              </a:solidFill>
              <a:effectLst/>
              <a:latin typeface="Helvetica Neue"/>
            </a:endParaRPr>
          </a:p>
          <a:p>
            <a:r>
              <a:rPr lang="en-US" b="1" i="0" dirty="0">
                <a:solidFill>
                  <a:srgbClr val="FAEDCD"/>
                </a:solidFill>
                <a:effectLst/>
                <a:latin typeface="Helvetica Neue"/>
              </a:rPr>
              <a:t> </a:t>
            </a:r>
            <a:r>
              <a:rPr lang="en-US" b="1" i="0" dirty="0">
                <a:effectLst/>
                <a:latin typeface="Helvetica Neue"/>
              </a:rPr>
              <a:t>Communication</a:t>
            </a:r>
            <a:r>
              <a:rPr lang="en-US" b="1" i="0" dirty="0">
                <a:solidFill>
                  <a:srgbClr val="FAEDCD"/>
                </a:solidFill>
                <a:effectLst/>
                <a:latin typeface="Helvetica Neue"/>
              </a:rPr>
              <a:t> – mobile, wireless communication, support for voice and data services</a:t>
            </a:r>
          </a:p>
          <a:p>
            <a:r>
              <a:rPr lang="en-US" b="1" i="0" dirty="0">
                <a:solidFill>
                  <a:srgbClr val="FAEDCD"/>
                </a:solidFill>
                <a:effectLst/>
                <a:latin typeface="Helvetica Neue"/>
              </a:rPr>
              <a:t> </a:t>
            </a:r>
            <a:r>
              <a:rPr lang="en-US" b="1" i="0" dirty="0">
                <a:effectLst/>
                <a:latin typeface="Helvetica Neue"/>
              </a:rPr>
              <a:t>Total mobility </a:t>
            </a:r>
            <a:r>
              <a:rPr lang="en-US" b="1" i="0" dirty="0">
                <a:solidFill>
                  <a:srgbClr val="FAEDCD"/>
                </a:solidFill>
                <a:effectLst/>
                <a:latin typeface="Helvetica Neue"/>
              </a:rPr>
              <a:t>– international access, chip-card enables use of access points of different providers.</a:t>
            </a:r>
          </a:p>
          <a:p>
            <a:r>
              <a:rPr lang="en-US" b="1" i="0" dirty="0">
                <a:solidFill>
                  <a:srgbClr val="FAEDCD"/>
                </a:solidFill>
                <a:effectLst/>
                <a:latin typeface="Helvetica Neue"/>
              </a:rPr>
              <a:t> </a:t>
            </a:r>
            <a:r>
              <a:rPr lang="en-US" b="1" i="0" dirty="0">
                <a:effectLst/>
                <a:latin typeface="Helvetica Neue"/>
              </a:rPr>
              <a:t>Worldwide connectivity </a:t>
            </a:r>
            <a:r>
              <a:rPr lang="en-US" b="1" i="0" dirty="0">
                <a:solidFill>
                  <a:srgbClr val="FAEDCD"/>
                </a:solidFill>
                <a:effectLst/>
                <a:latin typeface="Helvetica Neue"/>
              </a:rPr>
              <a:t>– one number, the network handles every location.</a:t>
            </a:r>
          </a:p>
          <a:p>
            <a:r>
              <a:rPr lang="en-US" b="1" i="0" dirty="0">
                <a:solidFill>
                  <a:srgbClr val="FAEDCD"/>
                </a:solidFill>
                <a:effectLst/>
                <a:latin typeface="Helvetica Neue"/>
              </a:rPr>
              <a:t> </a:t>
            </a:r>
            <a:r>
              <a:rPr lang="en-US" b="1" i="0" dirty="0">
                <a:effectLst/>
                <a:latin typeface="Helvetica Neue"/>
              </a:rPr>
              <a:t>High capacity </a:t>
            </a:r>
            <a:r>
              <a:rPr lang="en-US" b="1" i="0" dirty="0">
                <a:solidFill>
                  <a:srgbClr val="FAEDCD"/>
                </a:solidFill>
                <a:effectLst/>
                <a:latin typeface="Helvetica Neue"/>
              </a:rPr>
              <a:t>– better frequency efficiency, smaller cells, more customers per cell.</a:t>
            </a:r>
            <a:endParaRPr lang="en-IN" b="1" dirty="0">
              <a:solidFill>
                <a:srgbClr val="FAEDCD"/>
              </a:solidFill>
            </a:endParaRPr>
          </a:p>
        </p:txBody>
      </p:sp>
      <p:sp>
        <p:nvSpPr>
          <p:cNvPr id="2" name="TextBox 1"/>
          <p:cNvSpPr txBox="1"/>
          <p:nvPr/>
        </p:nvSpPr>
        <p:spPr>
          <a:xfrm>
            <a:off x="6531417" y="2332642"/>
            <a:ext cx="4210177" cy="1330951"/>
          </a:xfrm>
          <a:prstGeom prst="rect">
            <a:avLst/>
          </a:prstGeom>
          <a:noFill/>
        </p:spPr>
        <p:txBody>
          <a:bodyPr wrap="square" rtlCol="0">
            <a:spAutoFit/>
          </a:bodyPr>
          <a:lstStyle/>
          <a:p>
            <a:r>
              <a:rPr lang="en-US" sz="1600" b="1" dirty="0">
                <a:solidFill>
                  <a:schemeClr val="bg1"/>
                </a:solidFill>
                <a:latin typeface="Helvetica Neue"/>
              </a:rPr>
              <a:t>COMMANDS TO MAKE CALL :</a:t>
            </a:r>
          </a:p>
          <a:p>
            <a:r>
              <a:rPr lang="en-IN" sz="1600" b="1" dirty="0">
                <a:latin typeface="Helvetica Neue"/>
              </a:rPr>
              <a:t>AT+CHFA = 1</a:t>
            </a:r>
          </a:p>
          <a:p>
            <a:r>
              <a:rPr lang="en-IN" sz="1600" b="1" dirty="0">
                <a:latin typeface="Helvetica Neue"/>
              </a:rPr>
              <a:t>AT+CMIC = 1</a:t>
            </a:r>
          </a:p>
          <a:p>
            <a:r>
              <a:rPr lang="en-IN" sz="1600" b="1" dirty="0">
                <a:latin typeface="Helvetica Neue"/>
              </a:rPr>
              <a:t>ATD092341434445</a:t>
            </a:r>
          </a:p>
          <a:p>
            <a:r>
              <a:rPr lang="en-IN" sz="1600" b="1" dirty="0">
                <a:latin typeface="Helvetica Neue"/>
              </a:rPr>
              <a:t>ATH</a:t>
            </a:r>
          </a:p>
        </p:txBody>
      </p:sp>
      <p:sp>
        <p:nvSpPr>
          <p:cNvPr id="3" name="Rectangle 2">
            <a:extLst>
              <a:ext uri="{FF2B5EF4-FFF2-40B4-BE49-F238E27FC236}">
                <a16:creationId xmlns:a16="http://schemas.microsoft.com/office/drawing/2014/main" id="{7FF8265B-0688-4332-846D-2950BCF751E1}"/>
              </a:ext>
            </a:extLst>
          </p:cNvPr>
          <p:cNvSpPr/>
          <p:nvPr/>
        </p:nvSpPr>
        <p:spPr>
          <a:xfrm>
            <a:off x="6056757" y="2269994"/>
            <a:ext cx="3998976" cy="140646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10121208" y="97993"/>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00415">
            <a:off x="3925393" y="-141155"/>
            <a:ext cx="2270442" cy="227044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8" idx="1"/>
          </p:cNvCxnSpPr>
          <p:nvPr/>
        </p:nvCxnSpPr>
        <p:spPr>
          <a:xfrm flipH="1">
            <a:off x="-903093" y="994067"/>
            <a:ext cx="5477408" cy="18402"/>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4574315" y="440069"/>
            <a:ext cx="7130005" cy="1107996"/>
          </a:xfrm>
          <a:prstGeom prst="rect">
            <a:avLst/>
          </a:prstGeom>
          <a:noFill/>
        </p:spPr>
        <p:txBody>
          <a:bodyPr wrap="square" rtlCol="0">
            <a:spAutoFit/>
          </a:bodyPr>
          <a:lstStyle/>
          <a:p>
            <a:r>
              <a:rPr lang="en-IN" sz="6600" b="1" dirty="0">
                <a:latin typeface="Bodoni MT Black" panose="02070A03080606020203" pitchFamily="18" charset="0"/>
              </a:rPr>
              <a:t>GPS MODULE</a:t>
            </a:r>
            <a:r>
              <a:rPr lang="en-IN" dirty="0"/>
              <a:t> </a:t>
            </a:r>
          </a:p>
        </p:txBody>
      </p:sp>
      <p:pic>
        <p:nvPicPr>
          <p:cNvPr id="55"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403" y="994067"/>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482" y="3429000"/>
            <a:ext cx="7460987" cy="473373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796997" y="1982167"/>
            <a:ext cx="6907323" cy="461665"/>
          </a:xfrm>
          <a:prstGeom prst="rect">
            <a:avLst/>
          </a:prstGeom>
          <a:noFill/>
        </p:spPr>
        <p:txBody>
          <a:bodyPr wrap="square">
            <a:spAutoFit/>
          </a:bodyPr>
          <a:lstStyle/>
          <a:p>
            <a:pPr marL="285750" indent="-285750">
              <a:buFont typeface="Arial" panose="020B0604020202020204" pitchFamily="34" charset="0"/>
              <a:buChar char="•"/>
            </a:pPr>
            <a:endParaRPr lang="en-IN" sz="2400" b="1" dirty="0">
              <a:solidFill>
                <a:schemeClr val="accent5">
                  <a:lumMod val="50000"/>
                </a:schemeClr>
              </a:solidFill>
            </a:endParaRPr>
          </a:p>
        </p:txBody>
      </p:sp>
      <p:sp>
        <p:nvSpPr>
          <p:cNvPr id="11" name="TextBox 10"/>
          <p:cNvSpPr txBox="1"/>
          <p:nvPr/>
        </p:nvSpPr>
        <p:spPr>
          <a:xfrm>
            <a:off x="3516298" y="1972505"/>
            <a:ext cx="1331763" cy="369332"/>
          </a:xfrm>
          <a:prstGeom prst="rect">
            <a:avLst/>
          </a:prstGeom>
          <a:noFill/>
        </p:spPr>
        <p:txBody>
          <a:bodyPr wrap="square" rtlCol="0">
            <a:spAutoFit/>
          </a:bodyPr>
          <a:lstStyle/>
          <a:p>
            <a:endParaRPr lang="en-IN" dirty="0"/>
          </a:p>
        </p:txBody>
      </p:sp>
      <p:sp>
        <p:nvSpPr>
          <p:cNvPr id="34" name="TextBox 33"/>
          <p:cNvSpPr txBox="1"/>
          <p:nvPr/>
        </p:nvSpPr>
        <p:spPr>
          <a:xfrm>
            <a:off x="3396826" y="6382200"/>
            <a:ext cx="7924800" cy="369332"/>
          </a:xfrm>
          <a:prstGeom prst="rect">
            <a:avLst/>
          </a:prstGeom>
          <a:noFill/>
        </p:spPr>
        <p:txBody>
          <a:bodyPr wrap="square">
            <a:spAutoFit/>
          </a:bodyPr>
          <a:lstStyle/>
          <a:p>
            <a:endParaRPr lang="en-IN" dirty="0"/>
          </a:p>
        </p:txBody>
      </p:sp>
      <p:pic>
        <p:nvPicPr>
          <p:cNvPr id="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707" y="2254378"/>
            <a:ext cx="4487863" cy="316101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036556" y="2455443"/>
            <a:ext cx="6110529" cy="2862322"/>
          </a:xfrm>
          <a:prstGeom prst="rect">
            <a:avLst/>
          </a:prstGeom>
          <a:noFill/>
        </p:spPr>
        <p:txBody>
          <a:bodyPr wrap="square">
            <a:spAutoFit/>
          </a:bodyPr>
          <a:lstStyle/>
          <a:p>
            <a:pPr marL="285750" indent="-285750">
              <a:buFont typeface="Wingdings" panose="05000000000000000000" pitchFamily="2" charset="2"/>
              <a:buChar char="q"/>
            </a:pPr>
            <a:r>
              <a:rPr lang="en-US" sz="2000" b="1" i="0" dirty="0">
                <a:solidFill>
                  <a:srgbClr val="3B3835"/>
                </a:solidFill>
                <a:effectLst/>
                <a:latin typeface="Helvetica Neue"/>
              </a:rPr>
              <a:t> • A Global Positioning System (GPS) navigation device, GPS receiver, or simply GPS is a device that is capable of receiving information from GPS satellites and then to calculate the device's geographical position.</a:t>
            </a:r>
          </a:p>
          <a:p>
            <a:pPr marL="285750" indent="-285750">
              <a:buFont typeface="Wingdings" panose="05000000000000000000" pitchFamily="2" charset="2"/>
              <a:buChar char="q"/>
            </a:pPr>
            <a:endParaRPr lang="en-US" sz="2000" b="1" i="0" dirty="0">
              <a:solidFill>
                <a:srgbClr val="3B3835"/>
              </a:solidFill>
              <a:effectLst/>
              <a:latin typeface="Helvetica Neue"/>
            </a:endParaRPr>
          </a:p>
          <a:p>
            <a:pPr marL="285750" indent="-285750">
              <a:buFont typeface="Wingdings" panose="05000000000000000000" pitchFamily="2" charset="2"/>
              <a:buChar char="q"/>
            </a:pPr>
            <a:r>
              <a:rPr lang="en-US" sz="2000" b="1" i="0" dirty="0">
                <a:solidFill>
                  <a:srgbClr val="3B3835"/>
                </a:solidFill>
                <a:effectLst/>
                <a:latin typeface="Helvetica Neue"/>
              </a:rPr>
              <a:t>• Using suitable software, the device may display the position on a map, and it may offer directions.</a:t>
            </a:r>
            <a:endParaRPr lang="en-IN" sz="2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10121208" y="97993"/>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00415">
            <a:off x="3925393" y="-141155"/>
            <a:ext cx="2270442" cy="227044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8" idx="1"/>
          </p:cNvCxnSpPr>
          <p:nvPr/>
        </p:nvCxnSpPr>
        <p:spPr>
          <a:xfrm flipH="1">
            <a:off x="-903093" y="994067"/>
            <a:ext cx="5477408" cy="18402"/>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4574315" y="440069"/>
            <a:ext cx="7130005" cy="1107996"/>
          </a:xfrm>
          <a:prstGeom prst="rect">
            <a:avLst/>
          </a:prstGeom>
          <a:noFill/>
        </p:spPr>
        <p:txBody>
          <a:bodyPr wrap="square" rtlCol="0">
            <a:spAutoFit/>
          </a:bodyPr>
          <a:lstStyle/>
          <a:p>
            <a:r>
              <a:rPr lang="en-IN" sz="6600" b="1" dirty="0">
                <a:latin typeface="Bodoni MT Black" panose="02070A03080606020203" pitchFamily="18" charset="0"/>
              </a:rPr>
              <a:t>LCD MODULE</a:t>
            </a:r>
            <a:r>
              <a:rPr lang="en-IN" dirty="0"/>
              <a:t> </a:t>
            </a:r>
          </a:p>
        </p:txBody>
      </p:sp>
      <p:pic>
        <p:nvPicPr>
          <p:cNvPr id="55"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403" y="994067"/>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482" y="3429000"/>
            <a:ext cx="7460987" cy="473373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796997" y="1982167"/>
            <a:ext cx="6907323" cy="461665"/>
          </a:xfrm>
          <a:prstGeom prst="rect">
            <a:avLst/>
          </a:prstGeom>
          <a:noFill/>
        </p:spPr>
        <p:txBody>
          <a:bodyPr wrap="square">
            <a:spAutoFit/>
          </a:bodyPr>
          <a:lstStyle/>
          <a:p>
            <a:pPr marL="285750" indent="-285750">
              <a:buFont typeface="Arial" panose="020B0604020202020204" pitchFamily="34" charset="0"/>
              <a:buChar char="•"/>
            </a:pPr>
            <a:endParaRPr lang="en-IN" sz="2400" b="1" dirty="0">
              <a:solidFill>
                <a:schemeClr val="accent5">
                  <a:lumMod val="50000"/>
                </a:schemeClr>
              </a:solidFill>
            </a:endParaRPr>
          </a:p>
        </p:txBody>
      </p:sp>
      <p:sp>
        <p:nvSpPr>
          <p:cNvPr id="11" name="TextBox 10"/>
          <p:cNvSpPr txBox="1"/>
          <p:nvPr/>
        </p:nvSpPr>
        <p:spPr>
          <a:xfrm>
            <a:off x="3516298" y="1972505"/>
            <a:ext cx="1331763" cy="369332"/>
          </a:xfrm>
          <a:prstGeom prst="rect">
            <a:avLst/>
          </a:prstGeom>
          <a:noFill/>
        </p:spPr>
        <p:txBody>
          <a:bodyPr wrap="square" rtlCol="0">
            <a:spAutoFit/>
          </a:bodyPr>
          <a:lstStyle/>
          <a:p>
            <a:endParaRPr lang="en-IN" dirty="0"/>
          </a:p>
        </p:txBody>
      </p:sp>
      <p:sp>
        <p:nvSpPr>
          <p:cNvPr id="34" name="TextBox 33"/>
          <p:cNvSpPr txBox="1"/>
          <p:nvPr/>
        </p:nvSpPr>
        <p:spPr>
          <a:xfrm>
            <a:off x="3396826" y="6382200"/>
            <a:ext cx="7924800" cy="369332"/>
          </a:xfrm>
          <a:prstGeom prst="rect">
            <a:avLst/>
          </a:prstGeom>
          <a:noFill/>
        </p:spPr>
        <p:txBody>
          <a:bodyPr wrap="square">
            <a:spAutoFit/>
          </a:bodyPr>
          <a:lstStyle/>
          <a:p>
            <a:endParaRPr lang="en-IN" dirty="0"/>
          </a:p>
        </p:txBody>
      </p:sp>
      <p:pic>
        <p:nvPicPr>
          <p:cNvPr id="1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055" y="1797709"/>
            <a:ext cx="4619730" cy="36985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770709" y="2715745"/>
            <a:ext cx="6601925" cy="2308324"/>
          </a:xfrm>
          <a:prstGeom prst="rect">
            <a:avLst/>
          </a:prstGeom>
          <a:noFill/>
        </p:spPr>
        <p:txBody>
          <a:bodyPr wrap="square">
            <a:spAutoFit/>
          </a:bodyPr>
          <a:lstStyle/>
          <a:p>
            <a:pPr marL="285750" indent="-285750">
              <a:buFont typeface="Wingdings" panose="05000000000000000000" pitchFamily="2" charset="2"/>
              <a:buChar char="q"/>
            </a:pPr>
            <a:r>
              <a:rPr lang="en-US" b="1" i="0" dirty="0">
                <a:solidFill>
                  <a:srgbClr val="3B3835"/>
                </a:solidFill>
                <a:effectLst/>
                <a:latin typeface="Helvetica Neue"/>
              </a:rPr>
              <a:t> • A liquid crystal display (LCD) is a thin, flat panel used for electronically displaying information such as text, images, and moving pictures. </a:t>
            </a:r>
          </a:p>
          <a:p>
            <a:pPr marL="285750" indent="-285750">
              <a:buFont typeface="Wingdings" panose="05000000000000000000" pitchFamily="2" charset="2"/>
              <a:buChar char="q"/>
            </a:pPr>
            <a:endParaRPr lang="en-US" b="1" dirty="0">
              <a:solidFill>
                <a:srgbClr val="3B3835"/>
              </a:solidFill>
              <a:latin typeface="Helvetica Neue"/>
            </a:endParaRPr>
          </a:p>
          <a:p>
            <a:pPr marL="285750" indent="-285750">
              <a:buFont typeface="Wingdings" panose="05000000000000000000" pitchFamily="2" charset="2"/>
              <a:buChar char="q"/>
            </a:pPr>
            <a:r>
              <a:rPr lang="en-US" b="1" i="0" dirty="0">
                <a:solidFill>
                  <a:srgbClr val="3B3835"/>
                </a:solidFill>
                <a:effectLst/>
                <a:latin typeface="Helvetica Neue"/>
              </a:rPr>
              <a:t>• Its uses include computer monitors ,televisions , instrument panels, and devices ranging from aircraft cockpit displays, to every-day consumer devices such as clocks , calculators, and telephones.</a:t>
            </a:r>
            <a:endParaRPr lang="en-IN"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2403" y="994067"/>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482" y="3429000"/>
            <a:ext cx="7460987" cy="473373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796997" y="1982167"/>
            <a:ext cx="6907323" cy="461665"/>
          </a:xfrm>
          <a:prstGeom prst="rect">
            <a:avLst/>
          </a:prstGeom>
          <a:noFill/>
        </p:spPr>
        <p:txBody>
          <a:bodyPr wrap="square">
            <a:spAutoFit/>
          </a:bodyPr>
          <a:lstStyle/>
          <a:p>
            <a:pPr marL="285750" indent="-285750">
              <a:buFont typeface="Arial" panose="020B0604020202020204" pitchFamily="34" charset="0"/>
              <a:buChar char="•"/>
            </a:pPr>
            <a:endParaRPr lang="en-IN" sz="2400" b="1" dirty="0">
              <a:solidFill>
                <a:schemeClr val="accent5">
                  <a:lumMod val="50000"/>
                </a:schemeClr>
              </a:solidFill>
            </a:endParaRPr>
          </a:p>
        </p:txBody>
      </p:sp>
      <p:sp>
        <p:nvSpPr>
          <p:cNvPr id="11" name="TextBox 10"/>
          <p:cNvSpPr txBox="1"/>
          <p:nvPr/>
        </p:nvSpPr>
        <p:spPr>
          <a:xfrm>
            <a:off x="3516298" y="1972505"/>
            <a:ext cx="1331763" cy="369332"/>
          </a:xfrm>
          <a:prstGeom prst="rect">
            <a:avLst/>
          </a:prstGeom>
          <a:noFill/>
        </p:spPr>
        <p:txBody>
          <a:bodyPr wrap="square" rtlCol="0">
            <a:spAutoFit/>
          </a:bodyPr>
          <a:lstStyle/>
          <a:p>
            <a:endParaRPr lang="en-IN" dirty="0"/>
          </a:p>
        </p:txBody>
      </p:sp>
      <p:sp>
        <p:nvSpPr>
          <p:cNvPr id="34" name="TextBox 33"/>
          <p:cNvSpPr txBox="1"/>
          <p:nvPr/>
        </p:nvSpPr>
        <p:spPr>
          <a:xfrm>
            <a:off x="3396826" y="6382200"/>
            <a:ext cx="7924800" cy="369332"/>
          </a:xfrm>
          <a:prstGeom prst="rect">
            <a:avLst/>
          </a:prstGeom>
          <a:noFill/>
        </p:spPr>
        <p:txBody>
          <a:bodyPr wrap="square">
            <a:spAutoFit/>
          </a:bodyPr>
          <a:lstStyle/>
          <a:p>
            <a:endParaRPr lang="en-IN"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18" y="597882"/>
            <a:ext cx="2347422" cy="23474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64363">
            <a:off x="-161048" y="803925"/>
            <a:ext cx="2220116" cy="222011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339056" y="1261279"/>
            <a:ext cx="8630920" cy="1200329"/>
          </a:xfrm>
          <a:prstGeom prst="rect">
            <a:avLst/>
          </a:prstGeom>
          <a:noFill/>
        </p:spPr>
        <p:txBody>
          <a:bodyPr wrap="square">
            <a:spAutoFit/>
          </a:bodyPr>
          <a:lstStyle/>
          <a:p>
            <a:pPr marL="342900" indent="-342900" algn="l">
              <a:buFont typeface="Wingdings" panose="05000000000000000000" pitchFamily="2" charset="2"/>
              <a:buChar char="q"/>
            </a:pPr>
            <a:r>
              <a:rPr lang="en-IN" b="1" i="0" dirty="0">
                <a:solidFill>
                  <a:srgbClr val="3B3835"/>
                </a:solidFill>
                <a:effectLst/>
                <a:latin typeface="Helvetica Neue"/>
              </a:rPr>
              <a:t>A light emitting diode (LED) is essentially a PN junction opto- semiconductor that emits a monochromatic (single </a:t>
            </a:r>
            <a:r>
              <a:rPr lang="en-IN" b="1" i="0" dirty="0" err="1">
                <a:solidFill>
                  <a:srgbClr val="3B3835"/>
                </a:solidFill>
                <a:effectLst/>
                <a:latin typeface="Helvetica Neue"/>
              </a:rPr>
              <a:t>color</a:t>
            </a:r>
            <a:r>
              <a:rPr lang="en-IN" b="1" i="0" dirty="0">
                <a:solidFill>
                  <a:srgbClr val="3B3835"/>
                </a:solidFill>
                <a:effectLst/>
                <a:latin typeface="Helvetica Neue"/>
              </a:rPr>
              <a:t>) light when operated in a forward biased direction. </a:t>
            </a:r>
          </a:p>
          <a:p>
            <a:pPr marL="285750" indent="-285750" algn="l">
              <a:buFont typeface="Wingdings" panose="05000000000000000000" pitchFamily="2" charset="2"/>
              <a:buChar char="q"/>
            </a:pPr>
            <a:r>
              <a:rPr lang="en-IN" b="1" i="0" dirty="0">
                <a:solidFill>
                  <a:srgbClr val="3B3835"/>
                </a:solidFill>
                <a:effectLst/>
                <a:latin typeface="Helvetica Neue"/>
              </a:rPr>
              <a:t> LEDs convert electrical energy into light energy.</a:t>
            </a:r>
          </a:p>
        </p:txBody>
      </p:sp>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658" y="3812816"/>
            <a:ext cx="4197162" cy="293871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05918" y="4526941"/>
            <a:ext cx="7676829" cy="1754326"/>
          </a:xfrm>
          <a:prstGeom prst="rect">
            <a:avLst/>
          </a:prstGeom>
          <a:noFill/>
        </p:spPr>
        <p:txBody>
          <a:bodyPr wrap="square">
            <a:spAutoFit/>
          </a:bodyPr>
          <a:lstStyle/>
          <a:p>
            <a:pPr marL="285750" indent="-285750">
              <a:buFont typeface="Wingdings" panose="05000000000000000000" pitchFamily="2" charset="2"/>
              <a:buChar char="q"/>
            </a:pPr>
            <a:r>
              <a:rPr lang="en-US" b="1" i="0" dirty="0">
                <a:solidFill>
                  <a:srgbClr val="3B3835"/>
                </a:solidFill>
                <a:effectLst/>
                <a:latin typeface="Helvetica Neue"/>
              </a:rPr>
              <a:t> It is a passive two-terminal electrical component that implements electrical resistance as a circuit element. </a:t>
            </a:r>
          </a:p>
          <a:p>
            <a:pPr marL="285750" indent="-285750">
              <a:buFont typeface="Wingdings" panose="05000000000000000000" pitchFamily="2" charset="2"/>
              <a:buChar char="q"/>
            </a:pPr>
            <a:endParaRPr lang="en-US" b="1" i="0" dirty="0">
              <a:solidFill>
                <a:srgbClr val="3B3835"/>
              </a:solidFill>
              <a:effectLst/>
              <a:latin typeface="Helvetica Neue"/>
            </a:endParaRPr>
          </a:p>
          <a:p>
            <a:pPr marL="285750" indent="-285750">
              <a:buFont typeface="Wingdings" panose="05000000000000000000" pitchFamily="2" charset="2"/>
              <a:buChar char="q"/>
            </a:pPr>
            <a:r>
              <a:rPr lang="en-US" b="1" i="0" dirty="0">
                <a:solidFill>
                  <a:srgbClr val="3B3835"/>
                </a:solidFill>
                <a:effectLst/>
                <a:latin typeface="Helvetica Neue"/>
              </a:rPr>
              <a:t>• In electronic circuits, resistors are used to reduce current flow, adjust signal levels, to divide voltages, bias active elements, and terminate transmission lines, among other uses. </a:t>
            </a:r>
            <a:endParaRPr lang="en-IN" b="1" dirty="0"/>
          </a:p>
        </p:txBody>
      </p:sp>
      <p:sp>
        <p:nvSpPr>
          <p:cNvPr id="2" name="Rectangle 1"/>
          <p:cNvSpPr/>
          <p:nvPr/>
        </p:nvSpPr>
        <p:spPr>
          <a:xfrm>
            <a:off x="6324385" y="558963"/>
            <a:ext cx="3550510" cy="769441"/>
          </a:xfrm>
          <a:prstGeom prst="rect">
            <a:avLst/>
          </a:prstGeom>
        </p:spPr>
        <p:txBody>
          <a:bodyPr wrap="square">
            <a:spAutoFit/>
          </a:bodyPr>
          <a:lstStyle/>
          <a:p>
            <a:r>
              <a:rPr lang="en-IN" sz="4400" b="1" dirty="0">
                <a:latin typeface="Bodoni MT Black" panose="02070A03080606020203" pitchFamily="18" charset="0"/>
              </a:rPr>
              <a:t>LED</a:t>
            </a:r>
            <a:endParaRPr lang="en-IN" sz="4400" dirty="0"/>
          </a:p>
        </p:txBody>
      </p:sp>
      <p:sp>
        <p:nvSpPr>
          <p:cNvPr id="21" name="Rectangle 20"/>
          <p:cNvSpPr/>
          <p:nvPr/>
        </p:nvSpPr>
        <p:spPr>
          <a:xfrm>
            <a:off x="2042326" y="3686873"/>
            <a:ext cx="6737774" cy="769441"/>
          </a:xfrm>
          <a:prstGeom prst="rect">
            <a:avLst/>
          </a:prstGeom>
        </p:spPr>
        <p:txBody>
          <a:bodyPr wrap="square">
            <a:spAutoFit/>
          </a:bodyPr>
          <a:lstStyle/>
          <a:p>
            <a:r>
              <a:rPr lang="en-IN" sz="4400" b="1" dirty="0">
                <a:latin typeface="Bodoni MT Black" panose="02070A03080606020203" pitchFamily="18" charset="0"/>
              </a:rPr>
              <a:t>RESISTOR</a:t>
            </a:r>
            <a:endParaRPr lang="en-IN" sz="4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8606494" y="1948369"/>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00415">
            <a:off x="351895" y="1590879"/>
            <a:ext cx="2270442" cy="227044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261280" y="2120597"/>
            <a:ext cx="8948331" cy="1323439"/>
          </a:xfrm>
          <a:prstGeom prst="rect">
            <a:avLst/>
          </a:prstGeom>
          <a:noFill/>
        </p:spPr>
        <p:txBody>
          <a:bodyPr wrap="square" rtlCol="0">
            <a:spAutoFit/>
          </a:bodyPr>
          <a:lstStyle/>
          <a:p>
            <a:r>
              <a:rPr lang="en-IN" sz="8000" b="1" dirty="0">
                <a:latin typeface="Bodoni MT Black" panose="02070A03080606020203" pitchFamily="18" charset="0"/>
              </a:rPr>
              <a:t>Circuit Diagram</a:t>
            </a:r>
            <a:endParaRPr lang="en-IN" sz="8000" dirty="0"/>
          </a:p>
        </p:txBody>
      </p:sp>
      <p:pic>
        <p:nvPicPr>
          <p:cNvPr id="37" name="Picture 36"/>
          <p:cNvPicPr>
            <a:picLocks noChangeAspect="1"/>
          </p:cNvPicPr>
          <p:nvPr/>
        </p:nvPicPr>
        <p:blipFill>
          <a:blip r:embed="rId4">
            <a:extLst>
              <a:ext uri="{BEBA8EAE-BF5A-486C-A8C5-ECC9F3942E4B}">
                <a14:imgProps xmlns:a14="http://schemas.microsoft.com/office/drawing/2010/main">
                  <a14:imgLayer r:embed="rId5">
                    <a14:imgEffect>
                      <a14:backgroundRemoval t="11254" b="100000" l="13779" r="100000"/>
                    </a14:imgEffect>
                  </a14:imgLayer>
                </a14:imgProps>
              </a:ext>
            </a:extLst>
          </a:blip>
          <a:stretch>
            <a:fillRect/>
          </a:stretch>
        </p:blipFill>
        <p:spPr>
          <a:xfrm>
            <a:off x="7924800" y="-1018544"/>
            <a:ext cx="4267200" cy="7876544"/>
          </a:xfrm>
          <a:prstGeom prst="rect">
            <a:avLst/>
          </a:prstGeom>
        </p:spPr>
      </p:pic>
      <p:cxnSp>
        <p:nvCxnSpPr>
          <p:cNvPr id="27" name="Straight Connector 26"/>
          <p:cNvCxnSpPr/>
          <p:nvPr/>
        </p:nvCxnSpPr>
        <p:spPr>
          <a:xfrm>
            <a:off x="10930719" y="0"/>
            <a:ext cx="0" cy="4010628"/>
          </a:xfrm>
          <a:prstGeom prst="line">
            <a:avLst/>
          </a:prstGeom>
        </p:spPr>
        <p:style>
          <a:lnRef idx="3">
            <a:schemeClr val="dk1"/>
          </a:lnRef>
          <a:fillRef idx="0">
            <a:schemeClr val="dk1"/>
          </a:fillRef>
          <a:effectRef idx="2">
            <a:schemeClr val="dk1"/>
          </a:effectRef>
          <a:fontRef idx="minor">
            <a:schemeClr val="tx1"/>
          </a:fontRef>
        </p:style>
      </p:cxnSp>
      <p:pic>
        <p:nvPicPr>
          <p:cNvPr id="53"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493" y="4314622"/>
            <a:ext cx="6032144"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8260" y="341219"/>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00" b="96536" l="11612" r="100000"/>
                    </a14:imgEffect>
                  </a14:imgLayer>
                </a14:imgProps>
              </a:ext>
              <a:ext uri="{28A0092B-C50C-407E-A947-70E740481C1C}">
                <a14:useLocalDpi xmlns:a14="http://schemas.microsoft.com/office/drawing/2010/main" val="0"/>
              </a:ext>
            </a:extLst>
          </a:blip>
          <a:srcRect/>
          <a:stretch>
            <a:fillRect/>
          </a:stretch>
        </p:blipFill>
        <p:spPr bwMode="auto">
          <a:xfrm>
            <a:off x="-1116990" y="2919728"/>
            <a:ext cx="5495925" cy="4124325"/>
          </a:xfrm>
          <a:prstGeom prst="rect">
            <a:avLst/>
          </a:prstGeom>
          <a:noFill/>
          <a:extLst>
            <a:ext uri="{909E8E84-426E-40DD-AFC4-6F175D3DCCD1}">
              <a14:hiddenFill xmlns:a14="http://schemas.microsoft.com/office/drawing/2010/main">
                <a:solidFill>
                  <a:srgbClr val="FFFFFF"/>
                </a:solidFill>
              </a14:hiddenFill>
            </a:ext>
          </a:extLst>
        </p:spPr>
      </p:pic>
      <p:sp>
        <p:nvSpPr>
          <p:cNvPr id="2" name="Star: 5 Points 1"/>
          <p:cNvSpPr/>
          <p:nvPr/>
        </p:nvSpPr>
        <p:spPr>
          <a:xfrm>
            <a:off x="3368862" y="1686560"/>
            <a:ext cx="436880" cy="434036"/>
          </a:xfrm>
          <a:prstGeom prst="star5">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3" name="Star: 5 Points 22"/>
          <p:cNvSpPr/>
          <p:nvPr/>
        </p:nvSpPr>
        <p:spPr>
          <a:xfrm>
            <a:off x="7813067" y="3162027"/>
            <a:ext cx="436880" cy="434036"/>
          </a:xfrm>
          <a:prstGeom prst="star5">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4" name="Star: 5 Points 23"/>
          <p:cNvSpPr/>
          <p:nvPr/>
        </p:nvSpPr>
        <p:spPr>
          <a:xfrm>
            <a:off x="4361566" y="3481021"/>
            <a:ext cx="436880" cy="434036"/>
          </a:xfrm>
          <a:prstGeom prst="star5">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6" name="TextBox 25"/>
          <p:cNvSpPr txBox="1"/>
          <p:nvPr/>
        </p:nvSpPr>
        <p:spPr>
          <a:xfrm>
            <a:off x="2535323" y="4533135"/>
            <a:ext cx="7259320" cy="646331"/>
          </a:xfrm>
          <a:prstGeom prst="rect">
            <a:avLst/>
          </a:prstGeom>
          <a:noFill/>
        </p:spPr>
        <p:txBody>
          <a:bodyPr wrap="square">
            <a:spAutoFit/>
          </a:bodyPr>
          <a:lstStyle/>
          <a:p>
            <a:r>
              <a:rPr lang="en-US" b="0" i="0" dirty="0">
                <a:solidFill>
                  <a:srgbClr val="9C6644"/>
                </a:solidFill>
                <a:effectLst/>
                <a:latin typeface="Helvetica Neue"/>
              </a:rPr>
              <a:t>Our intention is to provide you with fastest and simplest way to contact your nearest help</a:t>
            </a:r>
            <a:endParaRPr lang="en-IN" dirty="0">
              <a:solidFill>
                <a:srgbClr val="9C664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2F5303-A074-46B3-9047-0B595E064C7E}"/>
              </a:ext>
            </a:extLst>
          </p:cNvPr>
          <p:cNvSpPr txBox="1"/>
          <p:nvPr/>
        </p:nvSpPr>
        <p:spPr>
          <a:xfrm>
            <a:off x="519897" y="370390"/>
            <a:ext cx="11066361" cy="6463308"/>
          </a:xfrm>
          <a:prstGeom prst="rect">
            <a:avLst/>
          </a:prstGeom>
          <a:noFill/>
        </p:spPr>
        <p:txBody>
          <a:bodyPr wrap="square">
            <a:spAutoFit/>
          </a:bodyPr>
          <a:lstStyle/>
          <a:p>
            <a:r>
              <a:rPr lang="en-IN" dirty="0"/>
              <a:t>#include&lt;LiquidCrystal.h&gt;</a:t>
            </a:r>
          </a:p>
          <a:p>
            <a:r>
              <a:rPr lang="en-IN" dirty="0" err="1"/>
              <a:t>LiquidCrystal</a:t>
            </a:r>
            <a:r>
              <a:rPr lang="en-IN" dirty="0"/>
              <a:t> lcd(13,12,11,10,9,8);</a:t>
            </a:r>
          </a:p>
          <a:p>
            <a:endParaRPr lang="en-IN" dirty="0"/>
          </a:p>
          <a:p>
            <a:r>
              <a:rPr lang="en-IN" dirty="0"/>
              <a:t>    </a:t>
            </a:r>
          </a:p>
          <a:p>
            <a:r>
              <a:rPr lang="en-IN" dirty="0"/>
              <a:t>char </a:t>
            </a:r>
            <a:r>
              <a:rPr lang="en-IN" dirty="0" err="1"/>
              <a:t>logitude</a:t>
            </a:r>
            <a:r>
              <a:rPr lang="en-IN" dirty="0"/>
              <a:t>[10];</a:t>
            </a:r>
          </a:p>
          <a:p>
            <a:r>
              <a:rPr lang="en-IN" dirty="0"/>
              <a:t>char latitude[10];</a:t>
            </a:r>
          </a:p>
          <a:p>
            <a:endParaRPr lang="en-IN" dirty="0"/>
          </a:p>
          <a:p>
            <a:r>
              <a:rPr lang="en-IN" dirty="0"/>
              <a:t>//int </a:t>
            </a:r>
            <a:r>
              <a:rPr lang="en-IN" dirty="0" err="1"/>
              <a:t>Ctrl+z</a:t>
            </a:r>
            <a:r>
              <a:rPr lang="en-IN" dirty="0"/>
              <a:t>=26; //for sending </a:t>
            </a:r>
            <a:r>
              <a:rPr lang="en-IN" dirty="0" err="1"/>
              <a:t>msg</a:t>
            </a:r>
            <a:endParaRPr lang="en-IN" dirty="0"/>
          </a:p>
          <a:p>
            <a:r>
              <a:rPr lang="en-IN" dirty="0" err="1"/>
              <a:t>const</a:t>
            </a:r>
            <a:r>
              <a:rPr lang="en-IN" dirty="0"/>
              <a:t> int LED_RB = 6;</a:t>
            </a:r>
          </a:p>
          <a:p>
            <a:endParaRPr lang="en-IN" dirty="0"/>
          </a:p>
          <a:p>
            <a:r>
              <a:rPr lang="en-IN" dirty="0"/>
              <a:t>void setup()</a:t>
            </a:r>
          </a:p>
          <a:p>
            <a:r>
              <a:rPr lang="en-IN" dirty="0"/>
              <a:t>{</a:t>
            </a:r>
          </a:p>
          <a:p>
            <a:r>
              <a:rPr lang="en-IN" dirty="0"/>
              <a:t> </a:t>
            </a:r>
            <a:r>
              <a:rPr lang="en-IN" dirty="0" err="1"/>
              <a:t>lcd.begin</a:t>
            </a:r>
            <a:r>
              <a:rPr lang="en-IN" dirty="0"/>
              <a:t>(16,2);</a:t>
            </a:r>
          </a:p>
          <a:p>
            <a:r>
              <a:rPr lang="en-IN" dirty="0"/>
              <a:t> </a:t>
            </a:r>
            <a:r>
              <a:rPr lang="en-IN" dirty="0" err="1"/>
              <a:t>Serial.begin</a:t>
            </a:r>
            <a:r>
              <a:rPr lang="en-IN" dirty="0"/>
              <a:t>(4800);</a:t>
            </a:r>
          </a:p>
          <a:p>
            <a:r>
              <a:rPr lang="en-IN" dirty="0" err="1"/>
              <a:t>pinMode</a:t>
            </a:r>
            <a:r>
              <a:rPr lang="en-IN" dirty="0"/>
              <a:t>(LED_RB, OUTPUT);</a:t>
            </a:r>
          </a:p>
          <a:p>
            <a:endParaRPr lang="en-IN" dirty="0"/>
          </a:p>
          <a:p>
            <a:r>
              <a:rPr lang="en-IN" dirty="0"/>
              <a:t> </a:t>
            </a:r>
            <a:r>
              <a:rPr lang="en-IN" dirty="0" err="1"/>
              <a:t>lcd.setCursor</a:t>
            </a:r>
            <a:r>
              <a:rPr lang="en-IN" dirty="0"/>
              <a:t>(0,0);</a:t>
            </a:r>
          </a:p>
          <a:p>
            <a:r>
              <a:rPr lang="en-IN" dirty="0"/>
              <a:t> </a:t>
            </a:r>
            <a:r>
              <a:rPr lang="en-IN" dirty="0" err="1"/>
              <a:t>lcd.print</a:t>
            </a:r>
            <a:r>
              <a:rPr lang="en-IN" dirty="0"/>
              <a:t>("WOMEN SAFETY");</a:t>
            </a:r>
          </a:p>
          <a:p>
            <a:r>
              <a:rPr lang="en-IN" dirty="0"/>
              <a:t> </a:t>
            </a:r>
            <a:r>
              <a:rPr lang="en-IN" dirty="0" err="1"/>
              <a:t>lcd.setCursor</a:t>
            </a:r>
            <a:r>
              <a:rPr lang="en-IN" dirty="0"/>
              <a:t>(0,1);</a:t>
            </a:r>
          </a:p>
          <a:p>
            <a:r>
              <a:rPr lang="en-IN" dirty="0"/>
              <a:t> </a:t>
            </a:r>
            <a:r>
              <a:rPr lang="en-IN" dirty="0" err="1"/>
              <a:t>lcd.print</a:t>
            </a:r>
            <a:r>
              <a:rPr lang="en-IN" dirty="0"/>
              <a:t>("ALERT SYSTEM");</a:t>
            </a:r>
          </a:p>
          <a:p>
            <a:r>
              <a:rPr lang="en-IN" dirty="0"/>
              <a:t> delay(3000);</a:t>
            </a:r>
          </a:p>
          <a:p>
            <a:r>
              <a:rPr lang="en-IN" dirty="0"/>
              <a:t>}</a:t>
            </a:r>
          </a:p>
          <a:p>
            <a:endParaRPr lang="en-IN" dirty="0"/>
          </a:p>
        </p:txBody>
      </p:sp>
      <p:sp>
        <p:nvSpPr>
          <p:cNvPr id="5" name="TextBox 4">
            <a:extLst>
              <a:ext uri="{FF2B5EF4-FFF2-40B4-BE49-F238E27FC236}">
                <a16:creationId xmlns:a16="http://schemas.microsoft.com/office/drawing/2014/main" id="{B6B42EB9-1EF4-4762-BC01-102C5F39FCDA}"/>
              </a:ext>
            </a:extLst>
          </p:cNvPr>
          <p:cNvSpPr txBox="1"/>
          <p:nvPr/>
        </p:nvSpPr>
        <p:spPr>
          <a:xfrm>
            <a:off x="6162554" y="93391"/>
            <a:ext cx="5509549" cy="6740307"/>
          </a:xfrm>
          <a:prstGeom prst="rect">
            <a:avLst/>
          </a:prstGeom>
          <a:noFill/>
        </p:spPr>
        <p:txBody>
          <a:bodyPr wrap="square" rtlCol="0">
            <a:spAutoFit/>
          </a:bodyPr>
          <a:lstStyle/>
          <a:p>
            <a:endParaRPr lang="en-IN" dirty="0"/>
          </a:p>
          <a:p>
            <a:r>
              <a:rPr lang="en-IN" dirty="0"/>
              <a:t>void loop()</a:t>
            </a:r>
          </a:p>
          <a:p>
            <a:r>
              <a:rPr lang="en-IN" dirty="0"/>
              <a:t>{</a:t>
            </a:r>
          </a:p>
          <a:p>
            <a:r>
              <a:rPr lang="en-IN" dirty="0"/>
              <a:t> </a:t>
            </a:r>
            <a:r>
              <a:rPr lang="en-IN" dirty="0" err="1"/>
              <a:t>digitalWrite</a:t>
            </a:r>
            <a:r>
              <a:rPr lang="en-IN" dirty="0"/>
              <a:t>(LED_RB, HIGH); // turn the LED on (HIGH is the voltage level)</a:t>
            </a:r>
          </a:p>
          <a:p>
            <a:r>
              <a:rPr lang="en-IN" dirty="0"/>
              <a:t> delay(100); // wait for a second</a:t>
            </a:r>
          </a:p>
          <a:p>
            <a:r>
              <a:rPr lang="en-IN" dirty="0"/>
              <a:t>// </a:t>
            </a:r>
            <a:r>
              <a:rPr lang="en-IN" dirty="0" err="1"/>
              <a:t>digitalWrite</a:t>
            </a:r>
            <a:r>
              <a:rPr lang="en-IN" dirty="0"/>
              <a:t>(LED_RB, LOW); // turn the LED off by making the voltage LOW</a:t>
            </a:r>
          </a:p>
          <a:p>
            <a:r>
              <a:rPr lang="en-IN" dirty="0"/>
              <a:t>// delay(100);</a:t>
            </a:r>
          </a:p>
          <a:p>
            <a:endParaRPr lang="en-IN" dirty="0"/>
          </a:p>
          <a:p>
            <a:r>
              <a:rPr lang="en-IN" dirty="0"/>
              <a:t> </a:t>
            </a:r>
            <a:r>
              <a:rPr lang="en-IN" dirty="0" err="1"/>
              <a:t>lcd.setCursor</a:t>
            </a:r>
            <a:r>
              <a:rPr lang="en-IN" dirty="0"/>
              <a:t>(0,0); //display latitude and longitude on 16X2 lcd display</a:t>
            </a:r>
          </a:p>
          <a:p>
            <a:r>
              <a:rPr lang="en-IN" dirty="0"/>
              <a:t> </a:t>
            </a:r>
            <a:r>
              <a:rPr lang="en-IN" dirty="0" err="1"/>
              <a:t>lcd.print</a:t>
            </a:r>
            <a:r>
              <a:rPr lang="en-IN" dirty="0"/>
              <a:t>("Lat(N)=18.515800");</a:t>
            </a:r>
          </a:p>
          <a:p>
            <a:r>
              <a:rPr lang="en-IN" dirty="0"/>
              <a:t> </a:t>
            </a:r>
            <a:r>
              <a:rPr lang="en-IN" dirty="0" err="1"/>
              <a:t>lcd.print</a:t>
            </a:r>
            <a:r>
              <a:rPr lang="en-IN" dirty="0"/>
              <a:t>(latitude);</a:t>
            </a:r>
          </a:p>
          <a:p>
            <a:r>
              <a:rPr lang="en-IN" dirty="0"/>
              <a:t> </a:t>
            </a:r>
            <a:r>
              <a:rPr lang="en-IN" dirty="0" err="1"/>
              <a:t>lcd.setCursor</a:t>
            </a:r>
            <a:r>
              <a:rPr lang="en-IN" dirty="0"/>
              <a:t>(0,1);</a:t>
            </a:r>
          </a:p>
          <a:p>
            <a:r>
              <a:rPr lang="en-IN" dirty="0"/>
              <a:t> </a:t>
            </a:r>
            <a:r>
              <a:rPr lang="en-IN" dirty="0" err="1"/>
              <a:t>lcd.print</a:t>
            </a:r>
            <a:r>
              <a:rPr lang="en-IN" dirty="0"/>
              <a:t>("Lon(E)=73.927200");</a:t>
            </a:r>
          </a:p>
          <a:p>
            <a:r>
              <a:rPr lang="en-IN" dirty="0"/>
              <a:t> </a:t>
            </a:r>
            <a:r>
              <a:rPr lang="en-IN" dirty="0" err="1"/>
              <a:t>lcd.print</a:t>
            </a:r>
            <a:r>
              <a:rPr lang="en-IN" dirty="0"/>
              <a:t>(</a:t>
            </a:r>
            <a:r>
              <a:rPr lang="en-IN" dirty="0" err="1"/>
              <a:t>logitude</a:t>
            </a:r>
            <a:r>
              <a:rPr lang="en-IN" dirty="0"/>
              <a:t>);</a:t>
            </a:r>
          </a:p>
          <a:p>
            <a:r>
              <a:rPr lang="en-IN" dirty="0"/>
              <a:t> delay(1000);</a:t>
            </a:r>
          </a:p>
          <a:p>
            <a:endParaRPr lang="en-IN" dirty="0"/>
          </a:p>
          <a:p>
            <a:endParaRPr lang="en-IN" dirty="0"/>
          </a:p>
          <a:p>
            <a:r>
              <a:rPr lang="en-IN" dirty="0"/>
              <a:t> </a:t>
            </a:r>
            <a:r>
              <a:rPr lang="en-IN" dirty="0" err="1"/>
              <a:t>lcd.clear</a:t>
            </a:r>
            <a:r>
              <a:rPr lang="en-IN" dirty="0"/>
              <a:t>();</a:t>
            </a:r>
          </a:p>
          <a:p>
            <a:r>
              <a:rPr lang="en-IN" dirty="0"/>
              <a:t> </a:t>
            </a:r>
            <a:r>
              <a:rPr lang="en-IN" dirty="0" err="1"/>
              <a:t>lcd.print</a:t>
            </a:r>
            <a:r>
              <a:rPr lang="en-IN" dirty="0"/>
              <a:t>("Sending SMS");</a:t>
            </a:r>
          </a:p>
          <a:p>
            <a:endParaRPr lang="en-IN" dirty="0"/>
          </a:p>
          <a:p>
            <a:endParaRPr lang="en-IN" dirty="0"/>
          </a:p>
        </p:txBody>
      </p:sp>
    </p:spTree>
    <p:extLst>
      <p:ext uri="{BB962C8B-B14F-4D97-AF65-F5344CB8AC3E}">
        <p14:creationId xmlns:p14="http://schemas.microsoft.com/office/powerpoint/2010/main" val="197285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B42EB9-1EF4-4762-BC01-102C5F39FCDA}"/>
              </a:ext>
            </a:extLst>
          </p:cNvPr>
          <p:cNvSpPr txBox="1"/>
          <p:nvPr/>
        </p:nvSpPr>
        <p:spPr>
          <a:xfrm>
            <a:off x="1046544" y="578300"/>
            <a:ext cx="5509549" cy="5909310"/>
          </a:xfrm>
          <a:prstGeom prst="rect">
            <a:avLst/>
          </a:prstGeom>
          <a:noFill/>
        </p:spPr>
        <p:txBody>
          <a:bodyPr wrap="square" rtlCol="0">
            <a:spAutoFit/>
          </a:bodyPr>
          <a:lstStyle/>
          <a:p>
            <a:r>
              <a:rPr lang="en-IN" dirty="0" err="1"/>
              <a:t>Serial.begin</a:t>
            </a:r>
            <a:r>
              <a:rPr lang="en-IN" dirty="0"/>
              <a:t>(9600);</a:t>
            </a:r>
          </a:p>
          <a:p>
            <a:r>
              <a:rPr lang="en-IN" dirty="0" err="1"/>
              <a:t>Serial.println</a:t>
            </a:r>
            <a:r>
              <a:rPr lang="en-IN" dirty="0"/>
              <a:t>("AT+CMGF=1"); //select text mode</a:t>
            </a:r>
          </a:p>
          <a:p>
            <a:r>
              <a:rPr lang="en-IN" dirty="0"/>
              <a:t> delay(10);</a:t>
            </a:r>
          </a:p>
          <a:p>
            <a:r>
              <a:rPr lang="en-IN" dirty="0"/>
              <a:t> </a:t>
            </a:r>
            <a:r>
              <a:rPr lang="en-IN" dirty="0" err="1"/>
              <a:t>Serial.println</a:t>
            </a:r>
            <a:r>
              <a:rPr lang="en-IN" dirty="0"/>
              <a:t>("AT+CMGS=\"91**********\""); // enter </a:t>
            </a:r>
            <a:r>
              <a:rPr lang="en-IN" dirty="0" err="1"/>
              <a:t>receipent</a:t>
            </a:r>
            <a:r>
              <a:rPr lang="en-IN" dirty="0"/>
              <a:t> number</a:t>
            </a:r>
          </a:p>
          <a:p>
            <a:r>
              <a:rPr lang="en-IN" dirty="0"/>
              <a:t> </a:t>
            </a:r>
            <a:r>
              <a:rPr lang="en-IN" dirty="0" err="1"/>
              <a:t>Serial.println</a:t>
            </a:r>
            <a:r>
              <a:rPr lang="en-IN" dirty="0"/>
              <a:t>("Danger Alert:");</a:t>
            </a:r>
          </a:p>
          <a:p>
            <a:r>
              <a:rPr lang="en-IN" dirty="0"/>
              <a:t> </a:t>
            </a:r>
            <a:r>
              <a:rPr lang="en-IN" dirty="0" err="1"/>
              <a:t>Serial.print</a:t>
            </a:r>
            <a:r>
              <a:rPr lang="en-IN" dirty="0"/>
              <a:t>("PLEASE HELP ME!!!!"); //enter message</a:t>
            </a:r>
          </a:p>
          <a:p>
            <a:r>
              <a:rPr lang="en-IN" dirty="0"/>
              <a:t> </a:t>
            </a:r>
            <a:r>
              <a:rPr lang="en-IN" dirty="0" err="1"/>
              <a:t>Serial.print</a:t>
            </a:r>
            <a:r>
              <a:rPr lang="en-IN" dirty="0"/>
              <a:t>("I am in danger "); </a:t>
            </a:r>
          </a:p>
          <a:p>
            <a:r>
              <a:rPr lang="en-IN" dirty="0"/>
              <a:t> </a:t>
            </a:r>
            <a:r>
              <a:rPr lang="en-IN" dirty="0" err="1"/>
              <a:t>Serial.println</a:t>
            </a:r>
            <a:r>
              <a:rPr lang="en-IN" dirty="0"/>
              <a:t>("     "); </a:t>
            </a:r>
          </a:p>
          <a:p>
            <a:r>
              <a:rPr lang="en-IN" dirty="0" err="1"/>
              <a:t>Serial.println</a:t>
            </a:r>
            <a:r>
              <a:rPr lang="en-IN" dirty="0"/>
              <a:t>("Lon(E)=73.927200"); //enter longitude value in </a:t>
            </a:r>
            <a:r>
              <a:rPr lang="en-IN" dirty="0" err="1"/>
              <a:t>msg</a:t>
            </a:r>
            <a:endParaRPr lang="en-IN" dirty="0"/>
          </a:p>
          <a:p>
            <a:r>
              <a:rPr lang="en-IN" dirty="0" err="1"/>
              <a:t>Serial.println</a:t>
            </a:r>
            <a:r>
              <a:rPr lang="en-IN" dirty="0"/>
              <a:t>("Lan(N)=18.515800");</a:t>
            </a:r>
          </a:p>
          <a:p>
            <a:r>
              <a:rPr lang="en-IN" dirty="0" err="1"/>
              <a:t>Serial.print</a:t>
            </a:r>
            <a:r>
              <a:rPr lang="en-IN" dirty="0"/>
              <a:t>("https://maps.app.goo.gl/txKo7NWiz3cD2rsy7");</a:t>
            </a:r>
          </a:p>
          <a:p>
            <a:endParaRPr lang="en-IN" dirty="0"/>
          </a:p>
          <a:p>
            <a:r>
              <a:rPr lang="en-IN" dirty="0" err="1"/>
              <a:t>lcd.clear</a:t>
            </a:r>
            <a:r>
              <a:rPr lang="en-IN" dirty="0"/>
              <a:t>();</a:t>
            </a:r>
          </a:p>
          <a:p>
            <a:r>
              <a:rPr lang="en-IN" dirty="0" err="1"/>
              <a:t>lcd.print</a:t>
            </a:r>
            <a:r>
              <a:rPr lang="en-IN" dirty="0"/>
              <a:t>("SMS Sent");</a:t>
            </a:r>
          </a:p>
          <a:p>
            <a:r>
              <a:rPr lang="en-IN" dirty="0"/>
              <a:t>  delay(20000);                        // next reading within 20 seconds</a:t>
            </a:r>
          </a:p>
          <a:p>
            <a:r>
              <a:rPr lang="en-IN" dirty="0"/>
              <a:t>    </a:t>
            </a:r>
            <a:r>
              <a:rPr lang="en-IN" dirty="0" err="1"/>
              <a:t>Serial.begin</a:t>
            </a:r>
            <a:r>
              <a:rPr lang="en-IN" dirty="0"/>
              <a:t>(4800);</a:t>
            </a:r>
          </a:p>
          <a:p>
            <a:r>
              <a:rPr lang="en-IN" dirty="0"/>
              <a:t> }</a:t>
            </a:r>
          </a:p>
        </p:txBody>
      </p:sp>
      <p:pic>
        <p:nvPicPr>
          <p:cNvPr id="6" name="Picture 5">
            <a:extLst>
              <a:ext uri="{FF2B5EF4-FFF2-40B4-BE49-F238E27FC236}">
                <a16:creationId xmlns:a16="http://schemas.microsoft.com/office/drawing/2014/main" id="{801B7FDA-DDA9-442A-B5A1-972F18E4603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1254" b="100000" l="13779" r="100000"/>
                    </a14:imgEffect>
                  </a14:imgLayer>
                </a14:imgProps>
              </a:ext>
            </a:extLst>
          </a:blip>
          <a:stretch>
            <a:fillRect/>
          </a:stretch>
        </p:blipFill>
        <p:spPr>
          <a:xfrm>
            <a:off x="7924800" y="-961648"/>
            <a:ext cx="4267200" cy="7876544"/>
          </a:xfrm>
          <a:prstGeom prst="rect">
            <a:avLst/>
          </a:prstGeom>
        </p:spPr>
      </p:pic>
      <p:sp>
        <p:nvSpPr>
          <p:cNvPr id="7" name="TextBox 6">
            <a:extLst>
              <a:ext uri="{FF2B5EF4-FFF2-40B4-BE49-F238E27FC236}">
                <a16:creationId xmlns:a16="http://schemas.microsoft.com/office/drawing/2014/main" id="{985A66AF-9247-47A0-8BA9-9E94D4AD9BB0}"/>
              </a:ext>
            </a:extLst>
          </p:cNvPr>
          <p:cNvSpPr txBox="1"/>
          <p:nvPr/>
        </p:nvSpPr>
        <p:spPr>
          <a:xfrm>
            <a:off x="6864270" y="4917312"/>
            <a:ext cx="4254661" cy="1446550"/>
          </a:xfrm>
          <a:prstGeom prst="rect">
            <a:avLst/>
          </a:prstGeom>
          <a:noFill/>
        </p:spPr>
        <p:txBody>
          <a:bodyPr wrap="square" rtlCol="0">
            <a:spAutoFit/>
          </a:bodyPr>
          <a:lstStyle/>
          <a:p>
            <a:r>
              <a:rPr lang="en-IN" sz="8800" b="1" dirty="0">
                <a:latin typeface="Bodoni MT Black" panose="02070A03080606020203" pitchFamily="18" charset="0"/>
              </a:rPr>
              <a:t>CODE</a:t>
            </a:r>
          </a:p>
        </p:txBody>
      </p:sp>
      <p:pic>
        <p:nvPicPr>
          <p:cNvPr id="8" name="Picture 7">
            <a:extLst>
              <a:ext uri="{FF2B5EF4-FFF2-40B4-BE49-F238E27FC236}">
                <a16:creationId xmlns:a16="http://schemas.microsoft.com/office/drawing/2014/main" id="{13419F5A-CBC5-422D-BEB1-1B43085CF7D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7765" l="1875" r="97969"/>
                    </a14:imgEffect>
                  </a14:imgLayer>
                </a14:imgProps>
              </a:ext>
            </a:extLst>
          </a:blip>
          <a:stretch>
            <a:fillRect/>
          </a:stretch>
        </p:blipFill>
        <p:spPr>
          <a:xfrm>
            <a:off x="10058400" y="2976624"/>
            <a:ext cx="2775509" cy="3881376"/>
          </a:xfrm>
          <a:prstGeom prst="rect">
            <a:avLst/>
          </a:prstGeom>
        </p:spPr>
      </p:pic>
    </p:spTree>
    <p:extLst>
      <p:ext uri="{BB962C8B-B14F-4D97-AF65-F5344CB8AC3E}">
        <p14:creationId xmlns:p14="http://schemas.microsoft.com/office/powerpoint/2010/main" val="1398274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18505">
            <a:off x="1590675" y="-1260157"/>
            <a:ext cx="4657725" cy="4857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166267">
            <a:off x="-439104" y="2179292"/>
            <a:ext cx="4657725" cy="48577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337" t="1424" r="49567" b="-1424"/>
          <a:stretch>
            <a:fillRect/>
          </a:stretch>
        </p:blipFill>
        <p:spPr bwMode="auto">
          <a:xfrm>
            <a:off x="768828" y="1793558"/>
            <a:ext cx="3535680" cy="3209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06720" y="777895"/>
            <a:ext cx="6156960" cy="1015663"/>
          </a:xfrm>
          <a:prstGeom prst="rect">
            <a:avLst/>
          </a:prstGeom>
          <a:noFill/>
        </p:spPr>
        <p:txBody>
          <a:bodyPr wrap="square" rtlCol="0">
            <a:spAutoFit/>
          </a:bodyPr>
          <a:lstStyle/>
          <a:p>
            <a:r>
              <a:rPr lang="en-IN" sz="6000" dirty="0">
                <a:latin typeface="Bodoni MT Black" panose="02070A03080606020203" pitchFamily="18" charset="0"/>
              </a:rPr>
              <a:t>ADVANTAGE</a:t>
            </a:r>
          </a:p>
        </p:txBody>
      </p:sp>
      <p:sp>
        <p:nvSpPr>
          <p:cNvPr id="27" name="TextBox 26"/>
          <p:cNvSpPr txBox="1"/>
          <p:nvPr/>
        </p:nvSpPr>
        <p:spPr>
          <a:xfrm>
            <a:off x="4068844" y="2272962"/>
            <a:ext cx="7879316" cy="3539430"/>
          </a:xfrm>
          <a:prstGeom prst="rect">
            <a:avLst/>
          </a:prstGeom>
          <a:noFill/>
        </p:spPr>
        <p:txBody>
          <a:bodyPr wrap="square">
            <a:spAutoFit/>
          </a:bodyPr>
          <a:lstStyle/>
          <a:p>
            <a:pPr marL="285750" indent="-285750">
              <a:buFont typeface="Wingdings" panose="05000000000000000000" pitchFamily="2" charset="2"/>
              <a:buChar char="q"/>
            </a:pPr>
            <a:r>
              <a:rPr lang="en-US" sz="2800" b="0" i="0" dirty="0">
                <a:solidFill>
                  <a:srgbClr val="3B3835"/>
                </a:solidFill>
                <a:effectLst/>
                <a:latin typeface="Helvetica Neue"/>
              </a:rPr>
              <a:t> It is safe and easy to use.</a:t>
            </a:r>
          </a:p>
          <a:p>
            <a:pPr marL="285750" indent="-285750">
              <a:buFont typeface="Wingdings" panose="05000000000000000000" pitchFamily="2" charset="2"/>
              <a:buChar char="q"/>
            </a:pPr>
            <a:r>
              <a:rPr lang="en-US" sz="2800" b="0" i="0" dirty="0">
                <a:solidFill>
                  <a:srgbClr val="3B3835"/>
                </a:solidFill>
                <a:effectLst/>
                <a:latin typeface="Helvetica Neue"/>
              </a:rPr>
              <a:t> It can be used by children, teenager girls, women, old lady or old men.</a:t>
            </a:r>
          </a:p>
          <a:p>
            <a:pPr marL="285750" indent="-285750">
              <a:buFont typeface="Wingdings" panose="05000000000000000000" pitchFamily="2" charset="2"/>
              <a:buChar char="q"/>
            </a:pPr>
            <a:r>
              <a:rPr lang="en-US" sz="2800" b="0" i="0" dirty="0">
                <a:solidFill>
                  <a:srgbClr val="3B3835"/>
                </a:solidFill>
                <a:effectLst/>
                <a:latin typeface="Helvetica Neue"/>
              </a:rPr>
              <a:t> Mobile number can be changed at any time.</a:t>
            </a:r>
            <a:endParaRPr lang="en-US" sz="2800" dirty="0">
              <a:solidFill>
                <a:srgbClr val="3B3835"/>
              </a:solidFill>
              <a:latin typeface="Helvetica Neue"/>
            </a:endParaRPr>
          </a:p>
          <a:p>
            <a:pPr marL="285750" indent="-285750">
              <a:buFont typeface="Wingdings" panose="05000000000000000000" pitchFamily="2" charset="2"/>
              <a:buChar char="q"/>
            </a:pPr>
            <a:r>
              <a:rPr lang="en-US" sz="2800" b="0" i="0" dirty="0">
                <a:solidFill>
                  <a:srgbClr val="3B3835"/>
                </a:solidFill>
                <a:effectLst/>
                <a:latin typeface="Helvetica Neue"/>
              </a:rPr>
              <a:t> Flexible one • Low cost • Less weight </a:t>
            </a:r>
          </a:p>
          <a:p>
            <a:pPr marL="285750" indent="-285750">
              <a:buFont typeface="Wingdings" panose="05000000000000000000" pitchFamily="2" charset="2"/>
              <a:buChar char="q"/>
            </a:pPr>
            <a:r>
              <a:rPr lang="en-US" sz="2800" b="0" i="0" dirty="0">
                <a:solidFill>
                  <a:srgbClr val="3B3835"/>
                </a:solidFill>
                <a:effectLst/>
                <a:latin typeface="Helvetica Neue"/>
              </a:rPr>
              <a:t>• Easy coding &amp; maintenance </a:t>
            </a:r>
          </a:p>
          <a:p>
            <a:pPr marL="285750" indent="-285750">
              <a:buFont typeface="Wingdings" panose="05000000000000000000" pitchFamily="2" charset="2"/>
              <a:buChar char="q"/>
            </a:pPr>
            <a:r>
              <a:rPr lang="en-US" sz="2800" b="0" i="0" dirty="0">
                <a:solidFill>
                  <a:srgbClr val="3B3835"/>
                </a:solidFill>
                <a:effectLst/>
                <a:latin typeface="Helvetica Neue"/>
              </a:rPr>
              <a:t> Minute variations also captured by the sensors</a:t>
            </a:r>
            <a:endParaRPr lang="en-IN" sz="2800" dirty="0"/>
          </a:p>
        </p:txBody>
      </p:sp>
      <p:pic>
        <p:nvPicPr>
          <p:cNvPr id="28" name="Picture 27"/>
          <p:cNvPicPr>
            <a:picLocks noChangeAspect="1"/>
          </p:cNvPicPr>
          <p:nvPr/>
        </p:nvPicPr>
        <p:blipFill>
          <a:blip r:embed="rId4">
            <a:extLst>
              <a:ext uri="{BEBA8EAE-BF5A-486C-A8C5-ECC9F3942E4B}">
                <a14:imgProps xmlns:a14="http://schemas.microsoft.com/office/drawing/2010/main">
                  <a14:imgLayer r:embed="rId5">
                    <a14:imgEffect>
                      <a14:backgroundRemoval t="11254" b="100000" l="13779" r="100000"/>
                    </a14:imgEffect>
                  </a14:imgLayer>
                </a14:imgProps>
              </a:ext>
            </a:extLst>
          </a:blip>
          <a:stretch>
            <a:fillRect/>
          </a:stretch>
        </p:blipFill>
        <p:spPr>
          <a:xfrm rot="10800000">
            <a:off x="-51230" y="-57613"/>
            <a:ext cx="1663219" cy="3654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Picture 28"/>
          <p:cNvPicPr>
            <a:picLocks noChangeAspect="1"/>
          </p:cNvPicPr>
          <p:nvPr/>
        </p:nvPicPr>
        <p:blipFill>
          <a:blip r:embed="rId4">
            <a:extLst>
              <a:ext uri="{BEBA8EAE-BF5A-486C-A8C5-ECC9F3942E4B}">
                <a14:imgProps xmlns:a14="http://schemas.microsoft.com/office/drawing/2010/main">
                  <a14:imgLayer r:embed="rId5">
                    <a14:imgEffect>
                      <a14:backgroundRemoval t="11254" b="100000" l="13779" r="100000"/>
                    </a14:imgEffect>
                  </a14:imgLayer>
                </a14:imgProps>
              </a:ext>
            </a:extLst>
          </a:blip>
          <a:stretch>
            <a:fillRect/>
          </a:stretch>
        </p:blipFill>
        <p:spPr>
          <a:xfrm>
            <a:off x="10591562" y="1696720"/>
            <a:ext cx="1663219" cy="53563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sp>
        <p:nvSpPr>
          <p:cNvPr id="6" name="TextBox 5"/>
          <p:cNvSpPr txBox="1"/>
          <p:nvPr/>
        </p:nvSpPr>
        <p:spPr>
          <a:xfrm>
            <a:off x="3767566" y="573210"/>
            <a:ext cx="7889657" cy="1107996"/>
          </a:xfrm>
          <a:prstGeom prst="rect">
            <a:avLst/>
          </a:prstGeom>
          <a:noFill/>
        </p:spPr>
        <p:txBody>
          <a:bodyPr wrap="square" rtlCol="0">
            <a:spAutoFit/>
          </a:bodyPr>
          <a:lstStyle/>
          <a:p>
            <a:r>
              <a:rPr lang="en-IN" sz="6600" dirty="0">
                <a:latin typeface="Bodoni MT Black" panose="02070A03080606020203" pitchFamily="18" charset="0"/>
              </a:rPr>
              <a:t>DISADVANTAGE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70712">
            <a:off x="526175" y="-1367973"/>
            <a:ext cx="4762500" cy="56728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2984616">
            <a:off x="-808495" y="3282716"/>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49604" t="-5510" r="-3457" b="-1"/>
          <a:stretch>
            <a:fillRect/>
          </a:stretch>
        </p:blipFill>
        <p:spPr bwMode="auto">
          <a:xfrm>
            <a:off x="511791" y="2164661"/>
            <a:ext cx="3586480" cy="33868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2984616">
            <a:off x="-1284643" y="3452199"/>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7852">
            <a:off x="-240209" y="-839542"/>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backgroundRemoval t="11254" b="100000" l="13779" r="100000"/>
                    </a14:imgEffect>
                  </a14:imgLayer>
                </a14:imgProps>
              </a:ext>
            </a:extLst>
          </a:blip>
          <a:stretch>
            <a:fillRect/>
          </a:stretch>
        </p:blipFill>
        <p:spPr>
          <a:xfrm rot="10800000">
            <a:off x="-99615" y="-79728"/>
            <a:ext cx="1849121" cy="5977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720669">
            <a:off x="-280522" y="-150086"/>
            <a:ext cx="3237055" cy="32370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backgroundRemoval t="11254" b="100000" l="13779" r="100000"/>
                    </a14:imgEffect>
                  </a14:imgLayer>
                </a14:imgProps>
              </a:ext>
            </a:extLst>
          </a:blip>
          <a:stretch>
            <a:fillRect/>
          </a:stretch>
        </p:blipFill>
        <p:spPr>
          <a:xfrm>
            <a:off x="10505441" y="-198046"/>
            <a:ext cx="1810622" cy="71920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TextBox 19"/>
          <p:cNvSpPr txBox="1"/>
          <p:nvPr/>
        </p:nvSpPr>
        <p:spPr>
          <a:xfrm>
            <a:off x="3990599" y="1688311"/>
            <a:ext cx="7571481" cy="4401205"/>
          </a:xfrm>
          <a:prstGeom prst="rect">
            <a:avLst/>
          </a:prstGeom>
          <a:noFill/>
        </p:spPr>
        <p:txBody>
          <a:bodyPr wrap="square">
            <a:spAutoFit/>
          </a:bodyPr>
          <a:lstStyle/>
          <a:p>
            <a:pPr marL="285750" indent="-285750">
              <a:buFont typeface="Wingdings" panose="05000000000000000000" pitchFamily="2" charset="2"/>
              <a:buChar char="q"/>
            </a:pPr>
            <a:r>
              <a:rPr lang="en-US" sz="2800" i="0" dirty="0">
                <a:solidFill>
                  <a:srgbClr val="3B3835"/>
                </a:solidFill>
                <a:effectLst/>
                <a:latin typeface="Helvetica Neue"/>
              </a:rPr>
              <a:t> </a:t>
            </a:r>
            <a:r>
              <a:rPr lang="en-US" sz="2800" i="0" dirty="0">
                <a:effectLst/>
                <a:latin typeface="Roboto"/>
              </a:rPr>
              <a:t>Major deficiencies of such system are poor internet connection, defective instrument, </a:t>
            </a:r>
          </a:p>
          <a:p>
            <a:pPr marL="285750" indent="-285750">
              <a:buFont typeface="Wingdings" panose="05000000000000000000" pitchFamily="2" charset="2"/>
              <a:buChar char="q"/>
            </a:pPr>
            <a:endParaRPr lang="en-US" sz="2800" dirty="0">
              <a:latin typeface="Roboto"/>
            </a:endParaRPr>
          </a:p>
          <a:p>
            <a:pPr marL="285750" indent="-285750">
              <a:buFont typeface="Wingdings" panose="05000000000000000000" pitchFamily="2" charset="2"/>
              <a:buChar char="q"/>
            </a:pPr>
            <a:r>
              <a:rPr lang="en-US" sz="2800" i="0" dirty="0">
                <a:effectLst/>
                <a:latin typeface="Roboto"/>
              </a:rPr>
              <a:t>Defective instruments(sometimes) </a:t>
            </a:r>
          </a:p>
          <a:p>
            <a:endParaRPr lang="en-US" sz="2800" i="0" dirty="0">
              <a:effectLst/>
              <a:latin typeface="Helvetica Neue"/>
            </a:endParaRPr>
          </a:p>
          <a:p>
            <a:pPr marL="285750" indent="-285750">
              <a:buFont typeface="Wingdings" panose="05000000000000000000" pitchFamily="2" charset="2"/>
              <a:buChar char="q"/>
            </a:pPr>
            <a:r>
              <a:rPr lang="en-US" sz="2800" i="0" dirty="0">
                <a:solidFill>
                  <a:srgbClr val="3B3835"/>
                </a:solidFill>
                <a:effectLst/>
                <a:latin typeface="Helvetica Neue"/>
              </a:rPr>
              <a:t> When the power will turns OFF, then the total system will turn OFF,</a:t>
            </a:r>
          </a:p>
          <a:p>
            <a:r>
              <a:rPr lang="en-US" sz="2800" dirty="0">
                <a:solidFill>
                  <a:srgbClr val="3B3835"/>
                </a:solidFill>
                <a:latin typeface="Helvetica Neue"/>
              </a:rPr>
              <a:t>  </a:t>
            </a:r>
            <a:r>
              <a:rPr lang="en-US" sz="2800" i="0" dirty="0">
                <a:solidFill>
                  <a:srgbClr val="3B3835"/>
                </a:solidFill>
                <a:effectLst/>
                <a:latin typeface="Helvetica Neue"/>
              </a:rPr>
              <a:t> so battery is always required . </a:t>
            </a:r>
          </a:p>
          <a:p>
            <a:endParaRPr lang="en-US" sz="2800" i="0" dirty="0">
              <a:solidFill>
                <a:srgbClr val="3B3835"/>
              </a:solidFill>
              <a:effectLst/>
              <a:latin typeface="Helvetica Neue"/>
            </a:endParaRPr>
          </a:p>
          <a:p>
            <a:pPr marL="285750" indent="-285750">
              <a:buFont typeface="Wingdings" panose="05000000000000000000" pitchFamily="2" charset="2"/>
              <a:buChar char="q"/>
            </a:pPr>
            <a:r>
              <a:rPr lang="en-US" sz="2800" i="0" dirty="0">
                <a:solidFill>
                  <a:srgbClr val="3B3835"/>
                </a:solidFill>
                <a:effectLst/>
                <a:latin typeface="Helvetica Neue"/>
              </a:rPr>
              <a:t>SIM card is needed for GSM module.</a:t>
            </a:r>
            <a:endParaRPr lang="en-IN"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64531"/>
                    </a14:imgEffect>
                  </a14:imgLayer>
                </a14:imgProps>
              </a:ext>
            </a:extLst>
          </a:blip>
          <a:stretch>
            <a:fillRect/>
          </a:stretch>
        </p:blipFill>
        <p:spPr>
          <a:xfrm>
            <a:off x="-36458" y="0"/>
            <a:ext cx="6096000" cy="6096000"/>
          </a:xfrm>
          <a:prstGeom prst="rect">
            <a:avLst/>
          </a:prstGeom>
        </p:spPr>
      </p:pic>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352865">
            <a:off x="8027254" y="65801"/>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600415">
            <a:off x="2769984" y="-137266"/>
            <a:ext cx="2270442" cy="2270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141580" y="2766349"/>
            <a:ext cx="184731" cy="369332"/>
          </a:xfrm>
          <a:prstGeom prst="rect">
            <a:avLst/>
          </a:prstGeom>
          <a:noFill/>
        </p:spPr>
        <p:txBody>
          <a:bodyPr wrap="none" rtlCol="0">
            <a:spAutoFit/>
          </a:bodyPr>
          <a:lstStyle/>
          <a:p>
            <a:endParaRPr lang="en-IN" dirty="0"/>
          </a:p>
        </p:txBody>
      </p:sp>
      <p:sp>
        <p:nvSpPr>
          <p:cNvPr id="8" name="TextBox 7"/>
          <p:cNvSpPr txBox="1"/>
          <p:nvPr/>
        </p:nvSpPr>
        <p:spPr>
          <a:xfrm>
            <a:off x="3589303" y="397789"/>
            <a:ext cx="7789762" cy="1200329"/>
          </a:xfrm>
          <a:prstGeom prst="rect">
            <a:avLst/>
          </a:prstGeom>
          <a:noFill/>
        </p:spPr>
        <p:txBody>
          <a:bodyPr wrap="square" rtlCol="0">
            <a:spAutoFit/>
          </a:bodyPr>
          <a:lstStyle/>
          <a:p>
            <a:r>
              <a:rPr lang="en-IN" sz="7200" dirty="0">
                <a:solidFill>
                  <a:srgbClr val="FAEDCD"/>
                </a:solidFill>
                <a:latin typeface="Bodoni MT Black" panose="02070A03080606020203" pitchFamily="18" charset="0"/>
              </a:rPr>
              <a:t>MEMBERS</a:t>
            </a:r>
          </a:p>
        </p:txBody>
      </p:sp>
      <p:graphicFrame>
        <p:nvGraphicFramePr>
          <p:cNvPr id="10" name="Table 10"/>
          <p:cNvGraphicFramePr>
            <a:graphicFrameLocks noGrp="1"/>
          </p:cNvGraphicFramePr>
          <p:nvPr/>
        </p:nvGraphicFramePr>
        <p:xfrm>
          <a:off x="2187615" y="2368091"/>
          <a:ext cx="8866208" cy="3372952"/>
        </p:xfrm>
        <a:graphic>
          <a:graphicData uri="http://schemas.openxmlformats.org/drawingml/2006/table">
            <a:tbl>
              <a:tblPr firstRow="1" bandRow="1">
                <a:tableStyleId>{9D7B26C5-4107-4FEC-AEDC-1716B250A1EF}</a:tableStyleId>
              </a:tblPr>
              <a:tblGrid>
                <a:gridCol w="2938294">
                  <a:extLst>
                    <a:ext uri="{9D8B030D-6E8A-4147-A177-3AD203B41FA5}">
                      <a16:colId xmlns:a16="http://schemas.microsoft.com/office/drawing/2014/main" val="20000"/>
                    </a:ext>
                  </a:extLst>
                </a:gridCol>
                <a:gridCol w="1494810">
                  <a:extLst>
                    <a:ext uri="{9D8B030D-6E8A-4147-A177-3AD203B41FA5}">
                      <a16:colId xmlns:a16="http://schemas.microsoft.com/office/drawing/2014/main" val="20001"/>
                    </a:ext>
                  </a:extLst>
                </a:gridCol>
                <a:gridCol w="2216552">
                  <a:extLst>
                    <a:ext uri="{9D8B030D-6E8A-4147-A177-3AD203B41FA5}">
                      <a16:colId xmlns:a16="http://schemas.microsoft.com/office/drawing/2014/main" val="20002"/>
                    </a:ext>
                  </a:extLst>
                </a:gridCol>
                <a:gridCol w="2216552">
                  <a:extLst>
                    <a:ext uri="{9D8B030D-6E8A-4147-A177-3AD203B41FA5}">
                      <a16:colId xmlns:a16="http://schemas.microsoft.com/office/drawing/2014/main" val="20003"/>
                    </a:ext>
                  </a:extLst>
                </a:gridCol>
              </a:tblGrid>
              <a:tr h="421619">
                <a:tc>
                  <a:txBody>
                    <a:bodyPr/>
                    <a:lstStyle/>
                    <a:p>
                      <a:r>
                        <a:rPr lang="en-IN" dirty="0"/>
                        <a:t>NAME</a:t>
                      </a:r>
                    </a:p>
                  </a:txBody>
                  <a:tcPr/>
                </a:tc>
                <a:tc>
                  <a:txBody>
                    <a:bodyPr/>
                    <a:lstStyle/>
                    <a:p>
                      <a:r>
                        <a:rPr lang="en-IN" dirty="0"/>
                        <a:t>GR.NO</a:t>
                      </a:r>
                    </a:p>
                  </a:txBody>
                  <a:tcPr/>
                </a:tc>
                <a:tc>
                  <a:txBody>
                    <a:bodyPr/>
                    <a:lstStyle/>
                    <a:p>
                      <a:r>
                        <a:rPr lang="en-IN" dirty="0"/>
                        <a:t>ROLL NO.</a:t>
                      </a:r>
                    </a:p>
                  </a:txBody>
                  <a:tcPr/>
                </a:tc>
                <a:tc>
                  <a:txBody>
                    <a:bodyPr/>
                    <a:lstStyle/>
                    <a:p>
                      <a:r>
                        <a:rPr lang="en-IN" dirty="0"/>
                        <a:t>BATCH</a:t>
                      </a:r>
                    </a:p>
                  </a:txBody>
                  <a:tcPr/>
                </a:tc>
                <a:extLst>
                  <a:ext uri="{0D108BD9-81ED-4DB2-BD59-A6C34878D82A}">
                    <a16:rowId xmlns:a16="http://schemas.microsoft.com/office/drawing/2014/main" val="10000"/>
                  </a:ext>
                </a:extLst>
              </a:tr>
              <a:tr h="421619">
                <a:tc>
                  <a:txBody>
                    <a:bodyPr/>
                    <a:lstStyle/>
                    <a:p>
                      <a:r>
                        <a:rPr lang="en-IN" dirty="0"/>
                        <a:t>HARSH ABICHANDANI</a:t>
                      </a:r>
                    </a:p>
                  </a:txBody>
                  <a:tcPr/>
                </a:tc>
                <a:tc>
                  <a:txBody>
                    <a:bodyPr/>
                    <a:lstStyle/>
                    <a:p>
                      <a:r>
                        <a:rPr lang="en-IN" dirty="0"/>
                        <a:t>21810936</a:t>
                      </a:r>
                    </a:p>
                  </a:txBody>
                  <a:tcPr/>
                </a:tc>
                <a:tc>
                  <a:txBody>
                    <a:bodyPr/>
                    <a:lstStyle/>
                    <a:p>
                      <a:r>
                        <a:rPr lang="en-IN" dirty="0"/>
                        <a:t>323001</a:t>
                      </a:r>
                    </a:p>
                  </a:txBody>
                  <a:tcPr/>
                </a:tc>
                <a:tc>
                  <a:txBody>
                    <a:bodyPr/>
                    <a:lstStyle/>
                    <a:p>
                      <a:r>
                        <a:rPr lang="en-IN" dirty="0"/>
                        <a:t>C1</a:t>
                      </a:r>
                    </a:p>
                  </a:txBody>
                  <a:tcPr/>
                </a:tc>
                <a:extLst>
                  <a:ext uri="{0D108BD9-81ED-4DB2-BD59-A6C34878D82A}">
                    <a16:rowId xmlns:a16="http://schemas.microsoft.com/office/drawing/2014/main" val="10001"/>
                  </a:ext>
                </a:extLst>
              </a:tr>
              <a:tr h="421619">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2"/>
                  </a:ext>
                </a:extLst>
              </a:tr>
              <a:tr h="421619">
                <a:tc>
                  <a:txBody>
                    <a:bodyPr/>
                    <a:lstStyle/>
                    <a:p>
                      <a:r>
                        <a:rPr lang="en-IN" dirty="0"/>
                        <a:t>MUSKAN AGARWAL</a:t>
                      </a:r>
                    </a:p>
                  </a:txBody>
                  <a:tcPr/>
                </a:tc>
                <a:tc>
                  <a:txBody>
                    <a:bodyPr/>
                    <a:lstStyle/>
                    <a:p>
                      <a:r>
                        <a:rPr lang="en-IN" dirty="0"/>
                        <a:t>21810223</a:t>
                      </a:r>
                    </a:p>
                  </a:txBody>
                  <a:tcPr/>
                </a:tc>
                <a:tc>
                  <a:txBody>
                    <a:bodyPr/>
                    <a:lstStyle/>
                    <a:p>
                      <a:r>
                        <a:rPr lang="en-IN" dirty="0"/>
                        <a:t>323002</a:t>
                      </a:r>
                    </a:p>
                  </a:txBody>
                  <a:tcPr/>
                </a:tc>
                <a:tc>
                  <a:txBody>
                    <a:bodyPr/>
                    <a:lstStyle/>
                    <a:p>
                      <a:r>
                        <a:rPr lang="en-IN" dirty="0"/>
                        <a:t>C1</a:t>
                      </a:r>
                    </a:p>
                  </a:txBody>
                  <a:tcPr/>
                </a:tc>
                <a:extLst>
                  <a:ext uri="{0D108BD9-81ED-4DB2-BD59-A6C34878D82A}">
                    <a16:rowId xmlns:a16="http://schemas.microsoft.com/office/drawing/2014/main" val="10003"/>
                  </a:ext>
                </a:extLst>
              </a:tr>
              <a:tr h="421619">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10004"/>
                  </a:ext>
                </a:extLst>
              </a:tr>
              <a:tr h="421619">
                <a:tc>
                  <a:txBody>
                    <a:bodyPr/>
                    <a:lstStyle/>
                    <a:p>
                      <a:r>
                        <a:rPr lang="en-IN" dirty="0"/>
                        <a:t>PRANALI AHIRRAO</a:t>
                      </a:r>
                    </a:p>
                  </a:txBody>
                  <a:tcPr/>
                </a:tc>
                <a:tc>
                  <a:txBody>
                    <a:bodyPr/>
                    <a:lstStyle/>
                    <a:p>
                      <a:r>
                        <a:rPr lang="en-IN"/>
                        <a:t>21810302</a:t>
                      </a:r>
                      <a:endParaRPr lang="en-IN" dirty="0"/>
                    </a:p>
                  </a:txBody>
                  <a:tcPr/>
                </a:tc>
                <a:tc>
                  <a:txBody>
                    <a:bodyPr/>
                    <a:lstStyle/>
                    <a:p>
                      <a:r>
                        <a:rPr lang="en-IN" dirty="0"/>
                        <a:t>323003</a:t>
                      </a:r>
                    </a:p>
                  </a:txBody>
                  <a:tcPr/>
                </a:tc>
                <a:tc>
                  <a:txBody>
                    <a:bodyPr/>
                    <a:lstStyle/>
                    <a:p>
                      <a:r>
                        <a:rPr lang="en-IN" dirty="0"/>
                        <a:t>C1</a:t>
                      </a:r>
                    </a:p>
                  </a:txBody>
                  <a:tcPr/>
                </a:tc>
                <a:extLst>
                  <a:ext uri="{0D108BD9-81ED-4DB2-BD59-A6C34878D82A}">
                    <a16:rowId xmlns:a16="http://schemas.microsoft.com/office/drawing/2014/main" val="10005"/>
                  </a:ext>
                </a:extLst>
              </a:tr>
              <a:tr h="421619">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6"/>
                  </a:ext>
                </a:extLst>
              </a:tr>
              <a:tr h="421619">
                <a:tc>
                  <a:txBody>
                    <a:bodyPr/>
                    <a:lstStyle/>
                    <a:p>
                      <a:r>
                        <a:rPr lang="en-IN" dirty="0"/>
                        <a:t>AYUSHI AHUJA</a:t>
                      </a:r>
                    </a:p>
                  </a:txBody>
                  <a:tcPr/>
                </a:tc>
                <a:tc>
                  <a:txBody>
                    <a:bodyPr/>
                    <a:lstStyle/>
                    <a:p>
                      <a:r>
                        <a:rPr lang="en-IN" dirty="0"/>
                        <a:t>21810872</a:t>
                      </a:r>
                    </a:p>
                  </a:txBody>
                  <a:tcPr/>
                </a:tc>
                <a:tc>
                  <a:txBody>
                    <a:bodyPr/>
                    <a:lstStyle/>
                    <a:p>
                      <a:r>
                        <a:rPr lang="en-IN" dirty="0"/>
                        <a:t>323004</a:t>
                      </a:r>
                    </a:p>
                  </a:txBody>
                  <a:tcPr/>
                </a:tc>
                <a:tc>
                  <a:txBody>
                    <a:bodyPr/>
                    <a:lstStyle/>
                    <a:p>
                      <a:r>
                        <a:rPr lang="en-IN" dirty="0"/>
                        <a:t>C1</a:t>
                      </a:r>
                    </a:p>
                  </a:txBody>
                  <a:tcPr/>
                </a:tc>
                <a:extLst>
                  <a:ext uri="{0D108BD9-81ED-4DB2-BD59-A6C34878D82A}">
                    <a16:rowId xmlns:a16="http://schemas.microsoft.com/office/drawing/2014/main" val="10007"/>
                  </a:ext>
                </a:extLst>
              </a:tr>
            </a:tbl>
          </a:graphicData>
        </a:graphic>
      </p:graphicFrame>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a:off x="2442258" y="1030147"/>
            <a:ext cx="1147045" cy="0"/>
          </a:xfrm>
          <a:prstGeom prst="line">
            <a:avLst/>
          </a:prstGeom>
        </p:spPr>
        <p:style>
          <a:lnRef idx="3">
            <a:schemeClr val="dk1"/>
          </a:lnRef>
          <a:fillRef idx="0">
            <a:schemeClr val="dk1"/>
          </a:fillRef>
          <a:effectRef idx="2">
            <a:schemeClr val="dk1"/>
          </a:effectRef>
          <a:fontRef idx="minor">
            <a:schemeClr val="tx1"/>
          </a:fontRef>
        </p:style>
      </p:cxnSp>
      <p:pic>
        <p:nvPicPr>
          <p:cNvPr id="20" name="Picture 19"/>
          <p:cNvPicPr>
            <a:picLocks noChangeAspect="1"/>
          </p:cNvPicPr>
          <p:nvPr/>
        </p:nvPicPr>
        <p:blipFill>
          <a:blip r:embed="rId6">
            <a:extLst>
              <a:ext uri="{BEBA8EAE-BF5A-486C-A8C5-ECC9F3942E4B}">
                <a14:imgProps xmlns:a14="http://schemas.microsoft.com/office/drawing/2010/main">
                  <a14:imgLayer r:embed="rId7">
                    <a14:imgEffect>
                      <a14:backgroundRemoval t="0" b="97765" l="1875" r="97969"/>
                    </a14:imgEffect>
                  </a14:imgLayer>
                </a14:imgProps>
              </a:ext>
            </a:extLst>
          </a:blip>
          <a:stretch>
            <a:fillRect/>
          </a:stretch>
        </p:blipFill>
        <p:spPr>
          <a:xfrm rot="20523603">
            <a:off x="2902002" y="-228903"/>
            <a:ext cx="1193870" cy="1669553"/>
          </a:xfrm>
          <a:prstGeom prst="rect">
            <a:avLst/>
          </a:prstGeom>
        </p:spPr>
      </p:pic>
      <p:pic>
        <p:nvPicPr>
          <p:cNvPr id="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61" y="4938712"/>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89742">
            <a:off x="9528763" y="-164891"/>
            <a:ext cx="3665591" cy="2325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8860632" y="97993"/>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00415">
            <a:off x="1610976" y="-105075"/>
            <a:ext cx="2270442" cy="227044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a:off x="0" y="1030147"/>
            <a:ext cx="3589304" cy="0"/>
          </a:xfrm>
          <a:prstGeom prst="line">
            <a:avLst/>
          </a:prstGeom>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3009418" y="636608"/>
            <a:ext cx="7025833" cy="1015663"/>
          </a:xfrm>
          <a:prstGeom prst="rect">
            <a:avLst/>
          </a:prstGeom>
          <a:noFill/>
        </p:spPr>
        <p:txBody>
          <a:bodyPr wrap="square" rtlCol="0">
            <a:spAutoFit/>
          </a:bodyPr>
          <a:lstStyle/>
          <a:p>
            <a:r>
              <a:rPr lang="en-IN" sz="6000" dirty="0">
                <a:latin typeface="Bodoni MT Black" panose="02070A03080606020203" pitchFamily="18" charset="0"/>
              </a:rPr>
              <a:t>APPLICATIONS</a:t>
            </a:r>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8737090" y="5101956"/>
            <a:ext cx="4901879" cy="1011955"/>
          </a:xfrm>
          <a:prstGeom prst="rect">
            <a:avLst/>
          </a:prstGeom>
        </p:spPr>
      </p:pic>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2030099" y="3193505"/>
            <a:ext cx="4162570" cy="862476"/>
          </a:xfrm>
          <a:prstGeom prst="rect">
            <a:avLst/>
          </a:prstGeom>
        </p:spPr>
      </p:pic>
      <p:pic>
        <p:nvPicPr>
          <p:cNvPr id="1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964" y="-127142"/>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288828">
            <a:off x="9944105" y="4956624"/>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0557" y="-354470"/>
            <a:ext cx="3271373" cy="32517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335" y="1835594"/>
            <a:ext cx="11196318" cy="5262979"/>
          </a:xfrm>
          <a:prstGeom prst="rect">
            <a:avLst/>
          </a:prstGeom>
          <a:noFill/>
        </p:spPr>
        <p:txBody>
          <a:bodyPr wrap="square" rtlCol="0">
            <a:spAutoFit/>
          </a:bodyPr>
          <a:lstStyle/>
          <a:p>
            <a:pPr marL="285750" indent="-285750">
              <a:buFont typeface="Wingdings" panose="05000000000000000000" pitchFamily="2" charset="2"/>
              <a:buChar char="q"/>
            </a:pPr>
            <a:r>
              <a:rPr lang="en-IN" sz="2400" dirty="0">
                <a:latin typeface="Arial Nova" panose="020B0504020202020204" pitchFamily="34" charset="0"/>
              </a:rPr>
              <a:t>Smart gadgets- apps in mobile phones( example: my </a:t>
            </a:r>
            <a:r>
              <a:rPr lang="en-IN" sz="2400" dirty="0" err="1">
                <a:latin typeface="Arial Nova" panose="020B0504020202020204" pitchFamily="34" charset="0"/>
              </a:rPr>
              <a:t>safetipin</a:t>
            </a:r>
            <a:r>
              <a:rPr lang="en-IN" sz="2400" dirty="0">
                <a:latin typeface="Arial Nova" panose="020B0504020202020204" pitchFamily="34" charset="0"/>
              </a:rPr>
              <a:t>, </a:t>
            </a:r>
            <a:r>
              <a:rPr lang="en-IN" sz="2400" dirty="0" err="1">
                <a:latin typeface="Arial Nova" panose="020B0504020202020204" pitchFamily="34" charset="0"/>
              </a:rPr>
              <a:t>bsafe</a:t>
            </a:r>
            <a:r>
              <a:rPr lang="en-IN" sz="2400" dirty="0">
                <a:latin typeface="Arial Nova" panose="020B0504020202020204" pitchFamily="34" charset="0"/>
              </a:rPr>
              <a:t>, Rescuer)</a:t>
            </a:r>
          </a:p>
          <a:p>
            <a:pPr marL="285750" indent="-285750">
              <a:buFont typeface="Wingdings" panose="05000000000000000000" pitchFamily="2" charset="2"/>
              <a:buChar char="q"/>
            </a:pPr>
            <a:endParaRPr lang="en-IN" sz="2400" dirty="0">
              <a:latin typeface="Arial Nova" panose="020B0504020202020204" pitchFamily="34" charset="0"/>
            </a:endParaRPr>
          </a:p>
          <a:p>
            <a:pPr marL="285750" indent="-285750">
              <a:buFont typeface="Wingdings" panose="05000000000000000000" pitchFamily="2" charset="2"/>
              <a:buChar char="q"/>
            </a:pPr>
            <a:r>
              <a:rPr lang="en-IN" sz="2400" dirty="0">
                <a:latin typeface="Arial Nova" panose="020B0504020202020204" pitchFamily="34" charset="0"/>
              </a:rPr>
              <a:t>Smart watch.(APPROX RS.2000)</a:t>
            </a:r>
          </a:p>
          <a:p>
            <a:endParaRPr lang="en-IN" sz="2400" dirty="0">
              <a:latin typeface="Arial Nova" panose="020B0504020202020204" pitchFamily="34" charset="0"/>
            </a:endParaRPr>
          </a:p>
          <a:p>
            <a:pPr marL="285750" indent="-285750">
              <a:buFont typeface="Wingdings" panose="05000000000000000000" pitchFamily="2" charset="2"/>
              <a:buChar char="q"/>
            </a:pPr>
            <a:r>
              <a:rPr lang="en-IN" sz="2400" dirty="0">
                <a:latin typeface="Arial Nova" panose="020B0504020202020204" pitchFamily="34" charset="0"/>
              </a:rPr>
              <a:t>Nirbhaya safety shoes- Taser shoes </a:t>
            </a:r>
          </a:p>
          <a:p>
            <a:pPr marL="285750" indent="-285750">
              <a:buFont typeface="Wingdings" panose="05000000000000000000" pitchFamily="2" charset="2"/>
              <a:buChar char="q"/>
            </a:pPr>
            <a:endParaRPr lang="en-IN" sz="2400" dirty="0">
              <a:latin typeface="Arial Nova" panose="020B0504020202020204" pitchFamily="34" charset="0"/>
            </a:endParaRPr>
          </a:p>
          <a:p>
            <a:pPr marL="285750" indent="-285750" algn="l">
              <a:buFont typeface="Wingdings" panose="05000000000000000000" pitchFamily="2" charset="2"/>
              <a:buChar char="q"/>
            </a:pPr>
            <a:r>
              <a:rPr lang="en-US" sz="2400" b="0" i="0" dirty="0">
                <a:effectLst/>
                <a:latin typeface="Arial Nova" panose="020B0504020202020204" pitchFamily="34" charset="0"/>
              </a:rPr>
              <a:t>The woman’s safety device with GPS tracker can be used while walking through the dark street at night.</a:t>
            </a:r>
          </a:p>
          <a:p>
            <a:pPr marL="285750" indent="-285750" algn="l">
              <a:buFont typeface="Wingdings" panose="05000000000000000000" pitchFamily="2" charset="2"/>
              <a:buChar char="q"/>
            </a:pPr>
            <a:endParaRPr lang="en-US" sz="2400" b="0" i="0" dirty="0">
              <a:effectLst/>
              <a:latin typeface="Arial Nova" panose="020B0504020202020204" pitchFamily="34" charset="0"/>
            </a:endParaRPr>
          </a:p>
          <a:p>
            <a:pPr marL="285750" indent="-285750" algn="l">
              <a:buFont typeface="Wingdings" panose="05000000000000000000" pitchFamily="2" charset="2"/>
              <a:buChar char="q"/>
            </a:pPr>
            <a:r>
              <a:rPr lang="en-US" sz="2400" b="0" i="0" dirty="0">
                <a:effectLst/>
                <a:latin typeface="Arial Nova" panose="020B0504020202020204" pitchFamily="34" charset="0"/>
              </a:rPr>
              <a:t>This project is also useful in case of an accident.</a:t>
            </a:r>
          </a:p>
          <a:p>
            <a:pPr algn="l"/>
            <a:endParaRPr lang="en-US" sz="2400" b="0" i="0" dirty="0">
              <a:effectLst/>
              <a:latin typeface="Arial Nova" panose="020B0504020202020204" pitchFamily="34" charset="0"/>
            </a:endParaRPr>
          </a:p>
          <a:p>
            <a:pPr marL="285750" indent="-285750" algn="l">
              <a:buFont typeface="Wingdings" panose="05000000000000000000" pitchFamily="2" charset="2"/>
              <a:buChar char="q"/>
            </a:pPr>
            <a:r>
              <a:rPr lang="en-US" sz="2400" b="0" i="0" dirty="0">
                <a:effectLst/>
                <a:latin typeface="Arial Nova" panose="020B0504020202020204" pitchFamily="34" charset="0"/>
              </a:rPr>
              <a:t>Can be used to get rid of robbers.</a:t>
            </a:r>
          </a:p>
          <a:p>
            <a:r>
              <a:rPr lang="en-IN" sz="2400" dirty="0"/>
              <a:t> </a:t>
            </a:r>
          </a:p>
          <a:p>
            <a:endParaRPr lang="en-IN"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8860632" y="97993"/>
            <a:ext cx="1864307" cy="186430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8737090" y="5101956"/>
            <a:ext cx="4901879" cy="1011955"/>
          </a:xfrm>
          <a:prstGeom prst="rect">
            <a:avLst/>
          </a:prstGeom>
        </p:spPr>
      </p:pic>
      <p:pic>
        <p:nvPicPr>
          <p:cNvPr id="1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403" y="-127142"/>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288828">
            <a:off x="9944105" y="4956624"/>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0557" y="-354470"/>
            <a:ext cx="3271373" cy="32517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3AB1AE0-C866-4143-B8DA-647F19C64C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266243" cy="68646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862982-CC0F-440B-B0F3-7B30DB73D7EE}"/>
              </a:ext>
            </a:extLst>
          </p:cNvPr>
          <p:cNvSpPr txBox="1"/>
          <p:nvPr/>
        </p:nvSpPr>
        <p:spPr>
          <a:xfrm>
            <a:off x="777571" y="1480482"/>
            <a:ext cx="4155436" cy="2554545"/>
          </a:xfrm>
          <a:prstGeom prst="rect">
            <a:avLst/>
          </a:prstGeom>
          <a:noFill/>
        </p:spPr>
        <p:txBody>
          <a:bodyPr wrap="square" rtlCol="0">
            <a:spAutoFit/>
          </a:bodyPr>
          <a:lstStyle/>
          <a:p>
            <a:r>
              <a:rPr lang="en-IN" sz="4000" dirty="0">
                <a:latin typeface="Bodoni MT Black" panose="02070A03080606020203" pitchFamily="18" charset="0"/>
              </a:rPr>
              <a:t>Danger Detection by Scream </a:t>
            </a:r>
          </a:p>
          <a:p>
            <a:endParaRPr lang="en-IN" sz="4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360819" y="638574"/>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cxnSpLocks/>
          </p:cNvCxnSpPr>
          <p:nvPr/>
        </p:nvCxnSpPr>
        <p:spPr>
          <a:xfrm flipH="1">
            <a:off x="-1076446" y="638574"/>
            <a:ext cx="5536339" cy="0"/>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4459893" y="223076"/>
            <a:ext cx="7130005" cy="830997"/>
          </a:xfrm>
          <a:prstGeom prst="rect">
            <a:avLst/>
          </a:prstGeom>
          <a:noFill/>
        </p:spPr>
        <p:txBody>
          <a:bodyPr wrap="square" rtlCol="0">
            <a:spAutoFit/>
          </a:bodyPr>
          <a:lstStyle/>
          <a:p>
            <a:r>
              <a:rPr lang="en-IN" sz="4800" b="1" dirty="0">
                <a:latin typeface="Bodoni MT Black" panose="02070A03080606020203" pitchFamily="18" charset="0"/>
              </a:rPr>
              <a:t>COMPONENTS</a:t>
            </a:r>
            <a:endParaRPr lang="en-IN" sz="1200" dirty="0"/>
          </a:p>
        </p:txBody>
      </p:sp>
      <p:pic>
        <p:nvPicPr>
          <p:cNvPr id="55" name="Picture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4514" y="1237431"/>
            <a:ext cx="4399721"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482" y="3429000"/>
            <a:ext cx="7460987" cy="473373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796997" y="1982167"/>
            <a:ext cx="6907323" cy="461665"/>
          </a:xfrm>
          <a:prstGeom prst="rect">
            <a:avLst/>
          </a:prstGeom>
          <a:noFill/>
        </p:spPr>
        <p:txBody>
          <a:bodyPr wrap="square">
            <a:spAutoFit/>
          </a:bodyPr>
          <a:lstStyle/>
          <a:p>
            <a:pPr marL="285750" indent="-285750">
              <a:buFont typeface="Arial" panose="020B0604020202020204" pitchFamily="34" charset="0"/>
              <a:buChar char="•"/>
            </a:pPr>
            <a:endParaRPr lang="en-IN" sz="2400" b="1" dirty="0">
              <a:solidFill>
                <a:schemeClr val="accent5">
                  <a:lumMod val="50000"/>
                </a:schemeClr>
              </a:solidFill>
            </a:endParaRPr>
          </a:p>
        </p:txBody>
      </p:sp>
      <p:sp>
        <p:nvSpPr>
          <p:cNvPr id="11" name="TextBox 10"/>
          <p:cNvSpPr txBox="1"/>
          <p:nvPr/>
        </p:nvSpPr>
        <p:spPr>
          <a:xfrm>
            <a:off x="3516298" y="1972505"/>
            <a:ext cx="1331763" cy="369332"/>
          </a:xfrm>
          <a:prstGeom prst="rect">
            <a:avLst/>
          </a:prstGeom>
          <a:noFill/>
        </p:spPr>
        <p:txBody>
          <a:bodyPr wrap="square" rtlCol="0">
            <a:spAutoFit/>
          </a:bodyPr>
          <a:lstStyle/>
          <a:p>
            <a:endParaRPr lang="en-IN" dirty="0"/>
          </a:p>
        </p:txBody>
      </p:sp>
      <p:sp>
        <p:nvSpPr>
          <p:cNvPr id="34" name="TextBox 33"/>
          <p:cNvSpPr txBox="1"/>
          <p:nvPr/>
        </p:nvSpPr>
        <p:spPr>
          <a:xfrm>
            <a:off x="3396826" y="6382200"/>
            <a:ext cx="7924800" cy="369332"/>
          </a:xfrm>
          <a:prstGeom prst="rect">
            <a:avLst/>
          </a:prstGeom>
          <a:noFill/>
        </p:spPr>
        <p:txBody>
          <a:bodyPr wrap="square">
            <a:spAutoFit/>
          </a:bodyPr>
          <a:lstStyle/>
          <a:p>
            <a:endParaRPr lang="en-IN" dirty="0"/>
          </a:p>
        </p:txBody>
      </p:sp>
      <p:sp>
        <p:nvSpPr>
          <p:cNvPr id="3" name="Text Box 2"/>
          <p:cNvSpPr txBox="1"/>
          <p:nvPr/>
        </p:nvSpPr>
        <p:spPr>
          <a:xfrm>
            <a:off x="6652062" y="1701711"/>
            <a:ext cx="4186459" cy="1138773"/>
          </a:xfrm>
          <a:prstGeom prst="rect">
            <a:avLst/>
          </a:prstGeom>
          <a:noFill/>
        </p:spPr>
        <p:txBody>
          <a:bodyPr wrap="square" rtlCol="0">
            <a:spAutoFit/>
          </a:bodyPr>
          <a:lstStyle/>
          <a:p>
            <a:r>
              <a:rPr lang="en-US" sz="2800" dirty="0"/>
              <a:t> </a:t>
            </a:r>
            <a:r>
              <a:rPr lang="en-US" sz="2000" b="1" i="1" dirty="0"/>
              <a:t>A typical IC 741 is constructed with a circuit that is included with 11 resistors and 20 transistors. </a:t>
            </a:r>
          </a:p>
        </p:txBody>
      </p:sp>
      <p:pic>
        <p:nvPicPr>
          <p:cNvPr id="6" name="Picture 5" descr="741+op-amp+internal+structure"/>
          <p:cNvPicPr>
            <a:picLocks noChangeAspect="1"/>
          </p:cNvPicPr>
          <p:nvPr/>
        </p:nvPicPr>
        <p:blipFill>
          <a:blip r:embed="rId3"/>
          <a:stretch>
            <a:fillRect/>
          </a:stretch>
        </p:blipFill>
        <p:spPr>
          <a:xfrm>
            <a:off x="1267625" y="1477625"/>
            <a:ext cx="2765747" cy="2175693"/>
          </a:xfrm>
          <a:prstGeom prst="rect">
            <a:avLst/>
          </a:prstGeom>
          <a:ln w="228600" cap="sq" cmpd="thickThin">
            <a:solidFill>
              <a:srgbClr val="000000"/>
            </a:solidFill>
            <a:prstDash val="solid"/>
            <a:miter lim="800000"/>
          </a:ln>
          <a:effectLst>
            <a:innerShdw blurRad="76200">
              <a:srgbClr val="000000"/>
            </a:innerShdw>
          </a:effectLst>
        </p:spPr>
      </p:pic>
      <p:sp>
        <p:nvSpPr>
          <p:cNvPr id="7" name="Text Box 6"/>
          <p:cNvSpPr txBox="1"/>
          <p:nvPr/>
        </p:nvSpPr>
        <p:spPr>
          <a:xfrm>
            <a:off x="949011" y="4387096"/>
            <a:ext cx="6075680" cy="1815882"/>
          </a:xfrm>
          <a:prstGeom prst="rect">
            <a:avLst/>
          </a:prstGeom>
          <a:noFill/>
        </p:spPr>
        <p:txBody>
          <a:bodyPr wrap="square" rtlCol="0">
            <a:spAutoFit/>
          </a:bodyPr>
          <a:lstStyle/>
          <a:p>
            <a:r>
              <a:rPr lang="en-IN" altLang="en-US" sz="2800" b="1" i="1" dirty="0"/>
              <a:t>Some Applications are :-</a:t>
            </a:r>
          </a:p>
          <a:p>
            <a:endParaRPr lang="en-IN" altLang="en-US" sz="2800" b="1" i="1" dirty="0"/>
          </a:p>
          <a:p>
            <a:pPr marL="457200" indent="-457200">
              <a:buFont typeface="Wingdings" panose="05000000000000000000" pitchFamily="2" charset="2"/>
              <a:buChar char="q"/>
            </a:pPr>
            <a:r>
              <a:rPr lang="en-IN" altLang="en-US" sz="2800" b="1" i="1" dirty="0"/>
              <a:t>Integrator</a:t>
            </a:r>
          </a:p>
          <a:p>
            <a:pPr marL="457200" indent="-457200">
              <a:buFont typeface="Wingdings" panose="05000000000000000000" pitchFamily="2" charset="2"/>
              <a:buChar char="q"/>
            </a:pPr>
            <a:r>
              <a:rPr lang="en-IN" altLang="en-US" sz="2800" b="1" i="1" dirty="0"/>
              <a:t>Differentiator</a:t>
            </a:r>
          </a:p>
        </p:txBody>
      </p:sp>
      <p:pic>
        <p:nvPicPr>
          <p:cNvPr id="2" name="Picture 2">
            <a:extLst>
              <a:ext uri="{FF2B5EF4-FFF2-40B4-BE49-F238E27FC236}">
                <a16:creationId xmlns:a16="http://schemas.microsoft.com/office/drawing/2014/main" id="{307EF462-81E9-4ABA-8F2F-D3C0D7C38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204" y="3805920"/>
            <a:ext cx="4660173" cy="225583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B9391A4-D7E0-4282-8A2F-7EAE954FEB13}"/>
              </a:ext>
            </a:extLst>
          </p:cNvPr>
          <p:cNvCxnSpPr/>
          <p:nvPr/>
        </p:nvCxnSpPr>
        <p:spPr>
          <a:xfrm flipH="1">
            <a:off x="5120640" y="873464"/>
            <a:ext cx="975360" cy="2951209"/>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3ED15E8-6A7C-4CA1-8524-69AAC7E58BD8}"/>
              </a:ext>
            </a:extLst>
          </p:cNvPr>
          <p:cNvCxnSpPr/>
          <p:nvPr/>
        </p:nvCxnSpPr>
        <p:spPr>
          <a:xfrm>
            <a:off x="5128226" y="3805920"/>
            <a:ext cx="1149875" cy="305208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F84BFD9-213F-46D3-8940-36E75DEAE6E0}"/>
              </a:ext>
            </a:extLst>
          </p:cNvPr>
          <p:cNvCxnSpPr>
            <a:cxnSpLocks/>
          </p:cNvCxnSpPr>
          <p:nvPr/>
        </p:nvCxnSpPr>
        <p:spPr>
          <a:xfrm flipH="1">
            <a:off x="5010912" y="836857"/>
            <a:ext cx="978408" cy="298533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9D1E021-505E-43B9-9A00-C67A57E47895}"/>
              </a:ext>
            </a:extLst>
          </p:cNvPr>
          <p:cNvCxnSpPr>
            <a:cxnSpLocks/>
          </p:cNvCxnSpPr>
          <p:nvPr/>
        </p:nvCxnSpPr>
        <p:spPr>
          <a:xfrm>
            <a:off x="5010912" y="3805920"/>
            <a:ext cx="1174439" cy="305739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sp>
        <p:nvSpPr>
          <p:cNvPr id="2" name="Text Box 1"/>
          <p:cNvSpPr txBox="1"/>
          <p:nvPr/>
        </p:nvSpPr>
        <p:spPr>
          <a:xfrm>
            <a:off x="6023179" y="1228397"/>
            <a:ext cx="5424934" cy="4401205"/>
          </a:xfrm>
          <a:prstGeom prst="rect">
            <a:avLst/>
          </a:prstGeom>
          <a:noFill/>
        </p:spPr>
        <p:txBody>
          <a:bodyPr wrap="square" rtlCol="0">
            <a:spAutoFit/>
          </a:bodyPr>
          <a:lstStyle/>
          <a:p>
            <a:pPr marL="342900" indent="-342900">
              <a:buFont typeface="Wingdings" panose="05000000000000000000" pitchFamily="2" charset="2"/>
              <a:buChar char="q"/>
            </a:pPr>
            <a:r>
              <a:rPr lang="en-IN" altLang="en-US" sz="2000" b="1" i="1" dirty="0"/>
              <a:t>BC546 transistor can be used in wide variety of general purpose applications, it can be used as a switch to control loads under 100mA.</a:t>
            </a:r>
          </a:p>
          <a:p>
            <a:endParaRPr lang="en-IN" altLang="en-US" sz="2000" b="1" i="1" dirty="0"/>
          </a:p>
          <a:p>
            <a:pPr marL="342900" indent="-342900">
              <a:buFont typeface="Wingdings" panose="05000000000000000000" pitchFamily="2" charset="2"/>
              <a:buChar char="q"/>
            </a:pPr>
            <a:r>
              <a:rPr lang="en-IN" altLang="en-US" sz="2000" b="1" i="1" dirty="0"/>
              <a:t> It can easily be used voltages under 65V.  Apart from that the transistor also possesses some very good characteristics that make it ideal to use in audio amplification related applications or other signal amplification purposes.</a:t>
            </a:r>
          </a:p>
          <a:p>
            <a:endParaRPr lang="en-IN" altLang="en-US" sz="2000" b="1" i="1" dirty="0"/>
          </a:p>
          <a:p>
            <a:pPr marL="342900" indent="-342900">
              <a:buFont typeface="Wingdings" panose="05000000000000000000" pitchFamily="2" charset="2"/>
              <a:buChar char="q"/>
            </a:pPr>
            <a:r>
              <a:rPr lang="en-IN" altLang="en-US" sz="2000" b="1" i="1" dirty="0"/>
              <a:t>Some </a:t>
            </a:r>
            <a:r>
              <a:rPr lang="en-US" sz="2000" b="1" i="1" dirty="0"/>
              <a:t>Applications:</a:t>
            </a:r>
          </a:p>
          <a:p>
            <a:pPr marL="342900" indent="-342900">
              <a:buFont typeface="Arial" panose="020B0604020202020204" pitchFamily="34" charset="0"/>
              <a:buChar char="•"/>
            </a:pPr>
            <a:r>
              <a:rPr lang="en-US" sz="2000" b="1" i="1" dirty="0"/>
              <a:t>Audio Preamplifiers</a:t>
            </a:r>
          </a:p>
          <a:p>
            <a:pPr marL="342900" indent="-342900">
              <a:buFont typeface="Arial" panose="020B0604020202020204" pitchFamily="34" charset="0"/>
              <a:buChar char="•"/>
            </a:pPr>
            <a:r>
              <a:rPr lang="en-US" sz="2000" b="1" i="1" dirty="0"/>
              <a:t>High gain Audio Amplifier Stages</a:t>
            </a:r>
          </a:p>
        </p:txBody>
      </p:sp>
      <p:pic>
        <p:nvPicPr>
          <p:cNvPr id="3074" name="Picture 2">
            <a:extLst>
              <a:ext uri="{FF2B5EF4-FFF2-40B4-BE49-F238E27FC236}">
                <a16:creationId xmlns:a16="http://schemas.microsoft.com/office/drawing/2014/main" id="{1270B6D4-1255-4AAE-937F-688038B68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725" y="1537986"/>
            <a:ext cx="4097197" cy="3782028"/>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1082B4D-6A3F-4FBF-9161-EC3D6D1C5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446" y="4042459"/>
            <a:ext cx="7460987" cy="4733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44EB99-CEB1-43F0-AFFB-73BD8090B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924315">
            <a:off x="9950905" y="1968165"/>
            <a:ext cx="3837151" cy="2434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762" y="3970116"/>
            <a:ext cx="3817564" cy="252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waveforms-tim37"/>
          <p:cNvPicPr>
            <a:picLocks noChangeAspect="1"/>
          </p:cNvPicPr>
          <p:nvPr/>
        </p:nvPicPr>
        <p:blipFill>
          <a:blip r:embed="rId3"/>
          <a:stretch>
            <a:fillRect/>
          </a:stretch>
        </p:blipFill>
        <p:spPr>
          <a:xfrm>
            <a:off x="257224" y="365001"/>
            <a:ext cx="4086225" cy="3281023"/>
          </a:xfrm>
          <a:prstGeom prst="rect">
            <a:avLst/>
          </a:prstGeom>
        </p:spPr>
      </p:pic>
      <p:sp>
        <p:nvSpPr>
          <p:cNvPr id="3" name="Text Box 2"/>
          <p:cNvSpPr txBox="1"/>
          <p:nvPr/>
        </p:nvSpPr>
        <p:spPr>
          <a:xfrm>
            <a:off x="257224" y="4684148"/>
            <a:ext cx="7510836" cy="1323439"/>
          </a:xfrm>
          <a:prstGeom prst="rect">
            <a:avLst/>
          </a:prstGeom>
          <a:noFill/>
        </p:spPr>
        <p:txBody>
          <a:bodyPr wrap="square" rtlCol="0">
            <a:spAutoFit/>
          </a:bodyPr>
          <a:lstStyle/>
          <a:p>
            <a:r>
              <a:rPr lang="en-IN" altLang="en-US" sz="2000" b="1" i="1" dirty="0"/>
              <a:t>T</a:t>
            </a:r>
            <a:r>
              <a:rPr lang="en-US" sz="2000" b="1" i="1" dirty="0"/>
              <a:t>he 555 timer IC is a very cheap, popular and useful precision timing device which can act as either a simple timer to generate single pulses or long time delays, or as a relaxation oscillator producing a string of stabilized waveforms of varying duty cycles from 50 to 100%.</a:t>
            </a:r>
          </a:p>
        </p:txBody>
      </p:sp>
      <p:sp>
        <p:nvSpPr>
          <p:cNvPr id="5" name="Text Box 4"/>
          <p:cNvSpPr txBox="1"/>
          <p:nvPr/>
        </p:nvSpPr>
        <p:spPr>
          <a:xfrm>
            <a:off x="4426874" y="1036749"/>
            <a:ext cx="7507902" cy="1631216"/>
          </a:xfrm>
          <a:prstGeom prst="rect">
            <a:avLst/>
          </a:prstGeom>
          <a:noFill/>
        </p:spPr>
        <p:txBody>
          <a:bodyPr wrap="square" rtlCol="0">
            <a:spAutoFit/>
          </a:bodyPr>
          <a:lstStyle/>
          <a:p>
            <a:r>
              <a:rPr lang="en-IN" altLang="en-US" sz="2000" b="1" i="1" dirty="0"/>
              <a:t>Some</a:t>
            </a:r>
            <a:r>
              <a:rPr lang="en-US" sz="2000" b="1" i="1" dirty="0"/>
              <a:t> applications</a:t>
            </a:r>
            <a:r>
              <a:rPr lang="en-IN" altLang="en-US" sz="2000" b="1" i="1" dirty="0"/>
              <a:t>:-</a:t>
            </a:r>
          </a:p>
          <a:p>
            <a:r>
              <a:rPr lang="en-US" sz="2000" b="1" i="1" dirty="0"/>
              <a:t>such as one-shot or delay timers, pulse generation, LED and lamp flashers, alarms and tone generation, logic clocks, frequency division, power supplies and converters </a:t>
            </a:r>
            <a:r>
              <a:rPr lang="en-US" sz="2000" b="1" i="1" dirty="0" err="1"/>
              <a:t>etc</a:t>
            </a:r>
            <a:r>
              <a:rPr lang="en-US" sz="2000" b="1" i="1" dirty="0"/>
              <a:t>, in fact any circuit that requires some form of time control as the list is endless.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pic>
        <p:nvPicPr>
          <p:cNvPr id="2" name="Picture 1" descr="SchemaPiezo"/>
          <p:cNvPicPr>
            <a:picLocks noChangeAspect="1"/>
          </p:cNvPicPr>
          <p:nvPr/>
        </p:nvPicPr>
        <p:blipFill>
          <a:blip r:embed="rId2"/>
          <a:stretch>
            <a:fillRect/>
          </a:stretch>
        </p:blipFill>
        <p:spPr>
          <a:xfrm>
            <a:off x="801957" y="1835757"/>
            <a:ext cx="4354830" cy="4354830"/>
          </a:xfrm>
          <a:prstGeom prst="rect">
            <a:avLst/>
          </a:prstGeom>
          <a:ln w="228600" cap="sq" cmpd="thickThin">
            <a:solidFill>
              <a:srgbClr val="000000"/>
            </a:solidFill>
            <a:prstDash val="solid"/>
            <a:miter lim="800000"/>
          </a:ln>
          <a:effectLst>
            <a:innerShdw blurRad="76200">
              <a:srgbClr val="000000"/>
            </a:innerShdw>
          </a:effectLst>
        </p:spPr>
      </p:pic>
      <p:pic>
        <p:nvPicPr>
          <p:cNvPr id="3" name="Picture 2" descr="Piezo-ceramic-buzzer-element"/>
          <p:cNvPicPr>
            <a:picLocks noChangeAspect="1"/>
          </p:cNvPicPr>
          <p:nvPr/>
        </p:nvPicPr>
        <p:blipFill>
          <a:blip r:embed="rId3"/>
          <a:stretch>
            <a:fillRect/>
          </a:stretch>
        </p:blipFill>
        <p:spPr>
          <a:xfrm>
            <a:off x="7609309" y="2238552"/>
            <a:ext cx="3780734" cy="3780734"/>
          </a:xfrm>
          <a:prstGeom prst="rect">
            <a:avLst/>
          </a:prstGeom>
          <a:ln w="228600" cap="sq" cmpd="thickThin">
            <a:solidFill>
              <a:srgbClr val="000000"/>
            </a:solidFill>
            <a:prstDash val="solid"/>
            <a:miter lim="800000"/>
          </a:ln>
          <a:effectLst>
            <a:innerShdw blurRad="76200">
              <a:srgbClr val="000000"/>
            </a:innerShdw>
          </a:effectLst>
        </p:spPr>
      </p:pic>
      <p:sp>
        <p:nvSpPr>
          <p:cNvPr id="4" name="Text Box 3"/>
          <p:cNvSpPr txBox="1"/>
          <p:nvPr/>
        </p:nvSpPr>
        <p:spPr>
          <a:xfrm>
            <a:off x="2979372" y="380365"/>
            <a:ext cx="7566660" cy="1107996"/>
          </a:xfrm>
          <a:prstGeom prst="rect">
            <a:avLst/>
          </a:prstGeom>
          <a:noFill/>
        </p:spPr>
        <p:txBody>
          <a:bodyPr wrap="square" rtlCol="0">
            <a:spAutoFit/>
          </a:bodyPr>
          <a:lstStyle/>
          <a:p>
            <a:r>
              <a:rPr lang="en-IN" altLang="en-US" sz="6600" dirty="0">
                <a:latin typeface="Bodoni MT Black" panose="02070A03080606020203" pitchFamily="18" charset="0"/>
              </a:rPr>
              <a:t>Piezo Element</a:t>
            </a:r>
          </a:p>
        </p:txBody>
      </p:sp>
      <p:cxnSp>
        <p:nvCxnSpPr>
          <p:cNvPr id="6" name="Straight Arrow Connector 5">
            <a:extLst>
              <a:ext uri="{FF2B5EF4-FFF2-40B4-BE49-F238E27FC236}">
                <a16:creationId xmlns:a16="http://schemas.microsoft.com/office/drawing/2014/main" id="{4C63B058-901C-450D-B4AE-64C4F829B612}"/>
              </a:ext>
            </a:extLst>
          </p:cNvPr>
          <p:cNvCxnSpPr/>
          <p:nvPr/>
        </p:nvCxnSpPr>
        <p:spPr>
          <a:xfrm>
            <a:off x="5382228" y="4128919"/>
            <a:ext cx="19329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2403" y="994067"/>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482" y="3429000"/>
            <a:ext cx="7460987" cy="473373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796997" y="1982167"/>
            <a:ext cx="6907323" cy="461665"/>
          </a:xfrm>
          <a:prstGeom prst="rect">
            <a:avLst/>
          </a:prstGeom>
          <a:noFill/>
        </p:spPr>
        <p:txBody>
          <a:bodyPr wrap="square">
            <a:spAutoFit/>
          </a:bodyPr>
          <a:lstStyle/>
          <a:p>
            <a:pPr marL="285750" indent="-285750">
              <a:buFont typeface="Arial" panose="020B0604020202020204" pitchFamily="34" charset="0"/>
              <a:buChar char="•"/>
            </a:pPr>
            <a:endParaRPr lang="en-IN" sz="2400" b="1" dirty="0">
              <a:solidFill>
                <a:schemeClr val="accent5">
                  <a:lumMod val="50000"/>
                </a:schemeClr>
              </a:solidFill>
            </a:endParaRPr>
          </a:p>
        </p:txBody>
      </p:sp>
      <p:sp>
        <p:nvSpPr>
          <p:cNvPr id="11" name="TextBox 10"/>
          <p:cNvSpPr txBox="1"/>
          <p:nvPr/>
        </p:nvSpPr>
        <p:spPr>
          <a:xfrm>
            <a:off x="3516298" y="1972505"/>
            <a:ext cx="1331763" cy="369332"/>
          </a:xfrm>
          <a:prstGeom prst="rect">
            <a:avLst/>
          </a:prstGeom>
          <a:noFill/>
        </p:spPr>
        <p:txBody>
          <a:bodyPr wrap="square" rtlCol="0">
            <a:spAutoFit/>
          </a:bodyPr>
          <a:lstStyle/>
          <a:p>
            <a:endParaRPr lang="en-IN" dirty="0"/>
          </a:p>
        </p:txBody>
      </p:sp>
      <p:sp>
        <p:nvSpPr>
          <p:cNvPr id="34" name="TextBox 33"/>
          <p:cNvSpPr txBox="1"/>
          <p:nvPr/>
        </p:nvSpPr>
        <p:spPr>
          <a:xfrm>
            <a:off x="3396826" y="6382200"/>
            <a:ext cx="7924800" cy="369332"/>
          </a:xfrm>
          <a:prstGeom prst="rect">
            <a:avLst/>
          </a:prstGeom>
          <a:noFill/>
        </p:spPr>
        <p:txBody>
          <a:bodyPr wrap="square">
            <a:spAutoFit/>
          </a:bodyPr>
          <a:lstStyle/>
          <a:p>
            <a:endParaRPr lang="en-IN" dirty="0"/>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6254"/>
            <a:ext cx="12192000" cy="534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3329381" y="310633"/>
            <a:ext cx="5281219" cy="830997"/>
          </a:xfrm>
          <a:prstGeom prst="rect">
            <a:avLst/>
          </a:prstGeom>
        </p:spPr>
        <p:txBody>
          <a:bodyPr wrap="square">
            <a:spAutoFit/>
          </a:bodyPr>
          <a:lstStyle/>
          <a:p>
            <a:r>
              <a:rPr lang="en-IN" sz="4800" b="1" dirty="0">
                <a:latin typeface="Bodoni MT Black" panose="02070A03080606020203" pitchFamily="18" charset="0"/>
              </a:rPr>
              <a:t>Circuit Diagram</a:t>
            </a:r>
            <a:endParaRPr lang="en-IN" sz="4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2">
            <a:extLst>
              <a:ext uri="{BEBA8EAE-BF5A-486C-A8C5-ECC9F3942E4B}">
                <a14:imgProps xmlns:a14="http://schemas.microsoft.com/office/drawing/2010/main">
                  <a14:imgLayer r:embed="rId3">
                    <a14:imgEffect>
                      <a14:backgroundRemoval t="11254" b="100000" l="13779" r="100000"/>
                    </a14:imgEffect>
                  </a14:imgLayer>
                </a14:imgProps>
              </a:ext>
            </a:extLst>
          </a:blip>
          <a:stretch>
            <a:fillRect/>
          </a:stretch>
        </p:blipFill>
        <p:spPr>
          <a:xfrm>
            <a:off x="8607326" y="-1018544"/>
            <a:ext cx="3584674" cy="7876544"/>
          </a:xfrm>
          <a:prstGeom prst="rect">
            <a:avLst/>
          </a:prstGeom>
        </p:spPr>
      </p:pic>
      <p:pic>
        <p:nvPicPr>
          <p:cNvPr id="53"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7786" y="4232706"/>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053263">
            <a:off x="7672219" y="4341283"/>
            <a:ext cx="3459406" cy="23985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4712" y="1851522"/>
            <a:ext cx="4536807" cy="30245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3723" y="2068391"/>
            <a:ext cx="2286000" cy="25908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9892" y="811908"/>
            <a:ext cx="8023328" cy="5262979"/>
          </a:xfrm>
          <a:prstGeom prst="rect">
            <a:avLst/>
          </a:prstGeom>
          <a:noFill/>
        </p:spPr>
        <p:txBody>
          <a:bodyPr wrap="square">
            <a:spAutoFit/>
          </a:bodyPr>
          <a:lstStyle/>
          <a:p>
            <a:r>
              <a:rPr lang="en-US" sz="2400" b="1" i="1" dirty="0">
                <a:solidFill>
                  <a:srgbClr val="3B3835"/>
                </a:solidFill>
                <a:effectLst/>
                <a:latin typeface="Dubai" panose="020B0503030403030204" pitchFamily="34" charset="-78"/>
                <a:cs typeface="Dubai" panose="020B0503030403030204" pitchFamily="34" charset="-78"/>
              </a:rPr>
              <a:t>Through study and analysis, the wireless automated security system for women was studied. This system based on GSM technology </a:t>
            </a:r>
          </a:p>
          <a:p>
            <a:endParaRPr lang="en-US" sz="2400" b="1" i="1" dirty="0">
              <a:solidFill>
                <a:srgbClr val="3B3835"/>
              </a:solidFill>
              <a:effectLst/>
              <a:latin typeface="Dubai" panose="020B0503030403030204" pitchFamily="34" charset="-78"/>
              <a:cs typeface="Dubai" panose="020B0503030403030204" pitchFamily="34" charset="-78"/>
            </a:endParaRPr>
          </a:p>
          <a:p>
            <a:r>
              <a:rPr lang="en-US" sz="2400" b="1" i="1" dirty="0">
                <a:solidFill>
                  <a:srgbClr val="3B3835"/>
                </a:solidFill>
                <a:effectLst/>
                <a:latin typeface="Dubai" panose="020B0503030403030204" pitchFamily="34" charset="-78"/>
                <a:cs typeface="Dubai" panose="020B0503030403030204" pitchFamily="34" charset="-78"/>
              </a:rPr>
              <a:t>Another small enhancement to our woman </a:t>
            </a:r>
            <a:r>
              <a:rPr lang="en-US" sz="2400" b="1" i="1" dirty="0" err="1">
                <a:solidFill>
                  <a:srgbClr val="3B3835"/>
                </a:solidFill>
                <a:effectLst/>
                <a:latin typeface="Dubai" panose="020B0503030403030204" pitchFamily="34" charset="-78"/>
                <a:cs typeface="Dubai" panose="020B0503030403030204" pitchFamily="34" charset="-78"/>
              </a:rPr>
              <a:t>safesty</a:t>
            </a:r>
            <a:r>
              <a:rPr lang="en-US" sz="2400" b="1" i="1" dirty="0">
                <a:solidFill>
                  <a:srgbClr val="3B3835"/>
                </a:solidFill>
                <a:effectLst/>
                <a:latin typeface="Dubai" panose="020B0503030403030204" pitchFamily="34" charset="-78"/>
                <a:cs typeface="Dubai" panose="020B0503030403030204" pitchFamily="34" charset="-78"/>
              </a:rPr>
              <a:t> system was the scream detector that detected amplitude of sound using piezoelectric effect was successfully explained and simulated using Proteus software.</a:t>
            </a:r>
          </a:p>
          <a:p>
            <a:endParaRPr lang="en-US" sz="2400" b="1" i="1" dirty="0">
              <a:solidFill>
                <a:srgbClr val="3B3835"/>
              </a:solidFill>
              <a:latin typeface="Dubai" panose="020B0503030403030204" pitchFamily="34" charset="-78"/>
              <a:cs typeface="Dubai" panose="020B0503030403030204" pitchFamily="34" charset="-78"/>
            </a:endParaRPr>
          </a:p>
          <a:p>
            <a:r>
              <a:rPr lang="en-US" sz="2400" b="1" i="1" dirty="0">
                <a:solidFill>
                  <a:srgbClr val="3B3835"/>
                </a:solidFill>
                <a:effectLst/>
                <a:latin typeface="Dubai" panose="020B0503030403030204" pitchFamily="34" charset="-78"/>
                <a:cs typeface="Dubai" panose="020B0503030403030204" pitchFamily="34" charset="-78"/>
              </a:rPr>
              <a:t>This device will be very much useful to women, whenever they went outside alone. </a:t>
            </a:r>
          </a:p>
          <a:p>
            <a:endParaRPr lang="en-US" sz="2400" b="1" i="1" dirty="0">
              <a:solidFill>
                <a:srgbClr val="3B3835"/>
              </a:solidFill>
              <a:latin typeface="Dubai" panose="020B0503030403030204" pitchFamily="34" charset="-78"/>
              <a:cs typeface="Dubai" panose="020B0503030403030204" pitchFamily="34" charset="-78"/>
            </a:endParaRPr>
          </a:p>
          <a:p>
            <a:r>
              <a:rPr lang="en-US" sz="2400" b="1" i="1" dirty="0">
                <a:solidFill>
                  <a:srgbClr val="3B3835"/>
                </a:solidFill>
                <a:effectLst/>
                <a:latin typeface="Dubai" panose="020B0503030403030204" pitchFamily="34" charset="-78"/>
                <a:cs typeface="Dubai" panose="020B0503030403030204" pitchFamily="34" charset="-78"/>
              </a:rPr>
              <a:t>It is practically possible one and economically comfort to use.</a:t>
            </a:r>
            <a:endParaRPr lang="en-IN" sz="2400" b="1" i="1" dirty="0">
              <a:latin typeface="Dubai" panose="020B0503030403030204" pitchFamily="34" charset="-78"/>
              <a:cs typeface="Dubai" panose="020B0503030403030204" pitchFamily="34" charset="-7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2">
            <a:extLst>
              <a:ext uri="{BEBA8EAE-BF5A-486C-A8C5-ECC9F3942E4B}">
                <a14:imgProps xmlns:a14="http://schemas.microsoft.com/office/drawing/2010/main">
                  <a14:imgLayer r:embed="rId3">
                    <a14:imgEffect>
                      <a14:backgroundRemoval t="11254" b="100000" l="13779" r="100000"/>
                    </a14:imgEffect>
                  </a14:imgLayer>
                </a14:imgProps>
              </a:ext>
            </a:extLst>
          </a:blip>
          <a:stretch>
            <a:fillRect/>
          </a:stretch>
        </p:blipFill>
        <p:spPr>
          <a:xfrm>
            <a:off x="8607326" y="-1018544"/>
            <a:ext cx="3584674" cy="7876544"/>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764" y="1047750"/>
            <a:ext cx="6553191"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1254" b="100000" l="13779" r="100000"/>
                    </a14:imgEffect>
                  </a14:imgLayer>
                </a14:imgProps>
              </a:ext>
            </a:extLst>
          </a:blip>
          <a:stretch>
            <a:fillRect/>
          </a:stretch>
        </p:blipFill>
        <p:spPr>
          <a:xfrm rot="10800000">
            <a:off x="1" y="0"/>
            <a:ext cx="3584674" cy="78765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41580" y="2766349"/>
            <a:ext cx="184731" cy="369332"/>
          </a:xfrm>
          <a:prstGeom prst="rect">
            <a:avLst/>
          </a:prstGeom>
          <a:noFill/>
        </p:spPr>
        <p:txBody>
          <a:bodyPr wrap="none" rtlCol="0">
            <a:spAutoFit/>
          </a:bodyPr>
          <a:lstStyle/>
          <a:p>
            <a:endParaRPr lang="en-IN" dirty="0"/>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ackgroundRemoval t="11254" b="100000" l="13779" r="100000"/>
                    </a14:imgEffect>
                  </a14:imgLayer>
                </a14:imgProps>
              </a:ext>
            </a:extLst>
          </a:blip>
          <a:stretch>
            <a:fillRect/>
          </a:stretch>
        </p:blipFill>
        <p:spPr>
          <a:xfrm>
            <a:off x="8340907" y="462987"/>
            <a:ext cx="3851093" cy="6395013"/>
          </a:xfrm>
          <a:prstGeom prst="rect">
            <a:avLst/>
          </a:prstGeom>
        </p:spPr>
      </p:pic>
      <p:sp>
        <p:nvSpPr>
          <p:cNvPr id="3" name="TextBox 2"/>
          <p:cNvSpPr txBox="1"/>
          <p:nvPr/>
        </p:nvSpPr>
        <p:spPr>
          <a:xfrm>
            <a:off x="2254611" y="2395960"/>
            <a:ext cx="5578998" cy="4120587"/>
          </a:xfrm>
          <a:prstGeom prst="rect">
            <a:avLst/>
          </a:prstGeom>
          <a:noFill/>
        </p:spPr>
        <p:txBody>
          <a:bodyPr wrap="square" rtlCol="0">
            <a:spAutoFit/>
          </a:bodyPr>
          <a:lstStyle/>
          <a:p>
            <a:endParaRPr lang="en-IN" dirty="0"/>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0" b="90000" l="0" r="90000"/>
                    </a14:imgEffect>
                  </a14:imgLayer>
                </a14:imgProps>
              </a:ext>
            </a:extLst>
          </a:blip>
          <a:stretch>
            <a:fillRect/>
          </a:stretch>
        </p:blipFill>
        <p:spPr>
          <a:xfrm>
            <a:off x="-86084" y="-1"/>
            <a:ext cx="7326311" cy="7870785"/>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ackgroundRemoval t="0" b="97765" l="1875" r="97969"/>
                    </a14:imgEffect>
                  </a14:imgLayer>
                </a14:imgProps>
              </a:ext>
            </a:extLst>
          </a:blip>
          <a:stretch>
            <a:fillRect/>
          </a:stretch>
        </p:blipFill>
        <p:spPr>
          <a:xfrm rot="939805">
            <a:off x="9284103" y="3068954"/>
            <a:ext cx="2775509" cy="3881376"/>
          </a:xfrm>
          <a:prstGeom prst="rect">
            <a:avLst/>
          </a:prstGeom>
        </p:spPr>
      </p:pic>
      <p:pic>
        <p:nvPicPr>
          <p:cNvPr id="17" name="Picture 16"/>
          <p:cNvPicPr>
            <a:picLocks noChangeAspect="1"/>
          </p:cNvPicPr>
          <p:nvPr/>
        </p:nvPicPr>
        <p:blipFill>
          <a:blip r:embed="rId6">
            <a:extLst>
              <a:ext uri="{BEBA8EAE-BF5A-486C-A8C5-ECC9F3942E4B}">
                <a14:imgProps xmlns:a14="http://schemas.microsoft.com/office/drawing/2010/main">
                  <a14:imgLayer r:embed="rId7">
                    <a14:imgEffect>
                      <a14:backgroundRemoval t="0" b="97765" l="1875" r="97969"/>
                    </a14:imgEffect>
                  </a14:imgLayer>
                </a14:imgProps>
              </a:ext>
            </a:extLst>
          </a:blip>
          <a:stretch>
            <a:fillRect/>
          </a:stretch>
        </p:blipFill>
        <p:spPr>
          <a:xfrm>
            <a:off x="8125428" y="3068954"/>
            <a:ext cx="2775509" cy="3881376"/>
          </a:xfrm>
          <a:prstGeom prst="rect">
            <a:avLst/>
          </a:prstGeom>
        </p:spPr>
      </p:pic>
      <p:sp>
        <p:nvSpPr>
          <p:cNvPr id="13" name="TextBox 12"/>
          <p:cNvSpPr txBox="1"/>
          <p:nvPr/>
        </p:nvSpPr>
        <p:spPr>
          <a:xfrm>
            <a:off x="3695016" y="1236257"/>
            <a:ext cx="4337717" cy="5078313"/>
          </a:xfrm>
          <a:prstGeom prst="rect">
            <a:avLst/>
          </a:prstGeom>
          <a:noFill/>
        </p:spPr>
        <p:txBody>
          <a:bodyPr wrap="square" rtlCol="0">
            <a:spAutoFit/>
          </a:bodyPr>
          <a:lstStyle/>
          <a:p>
            <a:r>
              <a:rPr lang="en-IN" sz="3600" dirty="0">
                <a:latin typeface="Bodoni MT Black" panose="02070A03080606020203" pitchFamily="18" charset="0"/>
              </a:rPr>
              <a:t>NEVER BE BULLIED INTO SILENCE.</a:t>
            </a:r>
          </a:p>
          <a:p>
            <a:r>
              <a:rPr lang="en-IN" sz="3600" dirty="0">
                <a:latin typeface="Bodoni MT Black" panose="02070A03080606020203" pitchFamily="18" charset="0"/>
              </a:rPr>
              <a:t>NEVER ALLOW YOURSELF TO BE MADE A VICTIM….</a:t>
            </a:r>
          </a:p>
          <a:p>
            <a:endParaRPr lang="en-IN" sz="3600" dirty="0">
              <a:latin typeface="Bodoni MT Black" panose="02070A03080606020203" pitchFamily="18" charset="0"/>
            </a:endParaRPr>
          </a:p>
          <a:p>
            <a:r>
              <a:rPr lang="en-IN" sz="3600" dirty="0">
                <a:latin typeface="Bodoni MT Black" panose="02070A03080606020203" pitchFamily="18" charset="0"/>
              </a:rPr>
              <a:t>-------------------------</a:t>
            </a:r>
          </a:p>
        </p:txBody>
      </p:sp>
      <p:sp>
        <p:nvSpPr>
          <p:cNvPr id="14" name="TextBox 13"/>
          <p:cNvSpPr txBox="1"/>
          <p:nvPr/>
        </p:nvSpPr>
        <p:spPr>
          <a:xfrm>
            <a:off x="6675920" y="5244465"/>
            <a:ext cx="1689393" cy="369332"/>
          </a:xfrm>
          <a:prstGeom prst="rect">
            <a:avLst/>
          </a:prstGeom>
          <a:noFill/>
        </p:spPr>
        <p:txBody>
          <a:bodyPr wrap="square" rtlCol="0">
            <a:spAutoFit/>
          </a:bodyPr>
          <a:lstStyle/>
          <a:p>
            <a:r>
              <a:rPr lang="en-IN" dirty="0">
                <a:latin typeface="Angello" pitchFamily="2" charset="0"/>
              </a:rPr>
              <a:t>-Harvey F.</a:t>
            </a:r>
          </a:p>
        </p:txBody>
      </p:sp>
      <p:sp>
        <p:nvSpPr>
          <p:cNvPr id="15" name="TextBox 14"/>
          <p:cNvSpPr txBox="1"/>
          <p:nvPr/>
        </p:nvSpPr>
        <p:spPr>
          <a:xfrm rot="19698068">
            <a:off x="7071011" y="213942"/>
            <a:ext cx="1076446" cy="923330"/>
          </a:xfrm>
          <a:prstGeom prst="rect">
            <a:avLst/>
          </a:prstGeom>
          <a:noFill/>
        </p:spPr>
        <p:txBody>
          <a:bodyPr wrap="square" rtlCol="0">
            <a:spAutoFit/>
          </a:bodyPr>
          <a:lstStyle/>
          <a:p>
            <a:r>
              <a:rPr lang="en-IN" dirty="0">
                <a:solidFill>
                  <a:srgbClr val="9C6644"/>
                </a:solidFill>
              </a:rPr>
              <a:t>SAFETY AND SECURITY</a:t>
            </a:r>
          </a:p>
        </p:txBody>
      </p:sp>
      <p:sp>
        <p:nvSpPr>
          <p:cNvPr id="21" name="TextBox 20"/>
          <p:cNvSpPr txBox="1"/>
          <p:nvPr/>
        </p:nvSpPr>
        <p:spPr>
          <a:xfrm rot="1190949">
            <a:off x="4113972" y="714790"/>
            <a:ext cx="1573953" cy="369332"/>
          </a:xfrm>
          <a:prstGeom prst="rect">
            <a:avLst/>
          </a:prstGeom>
          <a:noFill/>
        </p:spPr>
        <p:txBody>
          <a:bodyPr wrap="square">
            <a:spAutoFit/>
          </a:bodyPr>
          <a:lstStyle/>
          <a:p>
            <a:r>
              <a:rPr lang="en-IN" dirty="0">
                <a:solidFill>
                  <a:srgbClr val="9C6644"/>
                </a:solidFill>
              </a:rPr>
              <a:t>EMERGENGY</a:t>
            </a:r>
          </a:p>
        </p:txBody>
      </p:sp>
      <p:sp>
        <p:nvSpPr>
          <p:cNvPr id="23" name="TextBox 22"/>
          <p:cNvSpPr txBox="1"/>
          <p:nvPr/>
        </p:nvSpPr>
        <p:spPr>
          <a:xfrm>
            <a:off x="9123208" y="2699622"/>
            <a:ext cx="1501815" cy="369332"/>
          </a:xfrm>
          <a:prstGeom prst="rect">
            <a:avLst/>
          </a:prstGeom>
          <a:noFill/>
        </p:spPr>
        <p:txBody>
          <a:bodyPr wrap="square">
            <a:spAutoFit/>
          </a:bodyPr>
          <a:lstStyle/>
          <a:p>
            <a:r>
              <a:rPr lang="en-IN" dirty="0">
                <a:solidFill>
                  <a:srgbClr val="9C6644"/>
                </a:solidFill>
              </a:rPr>
              <a:t>HARASSMENT</a:t>
            </a:r>
          </a:p>
        </p:txBody>
      </p:sp>
      <p:sp>
        <p:nvSpPr>
          <p:cNvPr id="25" name="TextBox 24"/>
          <p:cNvSpPr txBox="1"/>
          <p:nvPr/>
        </p:nvSpPr>
        <p:spPr>
          <a:xfrm>
            <a:off x="3081760" y="3750726"/>
            <a:ext cx="6302414" cy="369332"/>
          </a:xfrm>
          <a:prstGeom prst="rect">
            <a:avLst/>
          </a:prstGeom>
          <a:noFill/>
        </p:spPr>
        <p:txBody>
          <a:bodyPr wrap="square">
            <a:spAutoFit/>
          </a:bodyPr>
          <a:lstStyle/>
          <a:p>
            <a:r>
              <a:rPr lang="en-IN" dirty="0">
                <a:solidFill>
                  <a:srgbClr val="9C6644"/>
                </a:solidFill>
              </a:rPr>
              <a:t>IOT</a:t>
            </a:r>
          </a:p>
        </p:txBody>
      </p:sp>
      <p:sp>
        <p:nvSpPr>
          <p:cNvPr id="27" name="TextBox 26"/>
          <p:cNvSpPr txBox="1"/>
          <p:nvPr/>
        </p:nvSpPr>
        <p:spPr>
          <a:xfrm>
            <a:off x="10266453" y="490941"/>
            <a:ext cx="1142999" cy="369332"/>
          </a:xfrm>
          <a:prstGeom prst="rect">
            <a:avLst/>
          </a:prstGeom>
          <a:noFill/>
        </p:spPr>
        <p:txBody>
          <a:bodyPr wrap="square">
            <a:spAutoFit/>
          </a:bodyPr>
          <a:lstStyle/>
          <a:p>
            <a:r>
              <a:rPr lang="en-IN" dirty="0">
                <a:solidFill>
                  <a:srgbClr val="9C6644"/>
                </a:solidFill>
              </a:rPr>
              <a:t>SENSORS</a:t>
            </a:r>
          </a:p>
        </p:txBody>
      </p:sp>
      <p:sp>
        <p:nvSpPr>
          <p:cNvPr id="31" name="TextBox 30"/>
          <p:cNvSpPr txBox="1"/>
          <p:nvPr/>
        </p:nvSpPr>
        <p:spPr>
          <a:xfrm>
            <a:off x="3826085" y="6329837"/>
            <a:ext cx="6302414" cy="646331"/>
          </a:xfrm>
          <a:prstGeom prst="rect">
            <a:avLst/>
          </a:prstGeom>
          <a:noFill/>
        </p:spPr>
        <p:txBody>
          <a:bodyPr wrap="square">
            <a:spAutoFit/>
          </a:bodyPr>
          <a:lstStyle/>
          <a:p>
            <a:r>
              <a:rPr lang="en-IN" dirty="0">
                <a:solidFill>
                  <a:srgbClr val="9C6644"/>
                </a:solidFill>
              </a:rPr>
              <a:t>LOCATION </a:t>
            </a:r>
          </a:p>
          <a:p>
            <a:endParaRPr lang="en-IN" dirty="0">
              <a:solidFill>
                <a:srgbClr val="9C6644"/>
              </a:solidFill>
            </a:endParaRPr>
          </a:p>
        </p:txBody>
      </p:sp>
      <p:sp>
        <p:nvSpPr>
          <p:cNvPr id="33" name="TextBox 32"/>
          <p:cNvSpPr txBox="1"/>
          <p:nvPr/>
        </p:nvSpPr>
        <p:spPr>
          <a:xfrm rot="20552647">
            <a:off x="1201339" y="4564116"/>
            <a:ext cx="6302414" cy="369332"/>
          </a:xfrm>
          <a:prstGeom prst="rect">
            <a:avLst/>
          </a:prstGeom>
          <a:noFill/>
        </p:spPr>
        <p:txBody>
          <a:bodyPr wrap="square">
            <a:spAutoFit/>
          </a:bodyPr>
          <a:lstStyle/>
          <a:p>
            <a:r>
              <a:rPr lang="en-IN" dirty="0">
                <a:solidFill>
                  <a:srgbClr val="9C6644"/>
                </a:solidFill>
              </a:rPr>
              <a:t>ALERTING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8860632" y="97993"/>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00415">
            <a:off x="1610976" y="-105075"/>
            <a:ext cx="2270442" cy="227044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a:off x="0" y="1030147"/>
            <a:ext cx="3589304" cy="0"/>
          </a:xfrm>
          <a:prstGeom prst="line">
            <a:avLst/>
          </a:prstGeom>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3009418" y="636608"/>
            <a:ext cx="7025833" cy="1015663"/>
          </a:xfrm>
          <a:prstGeom prst="rect">
            <a:avLst/>
          </a:prstGeom>
          <a:noFill/>
        </p:spPr>
        <p:txBody>
          <a:bodyPr wrap="square" rtlCol="0">
            <a:spAutoFit/>
          </a:bodyPr>
          <a:lstStyle/>
          <a:p>
            <a:r>
              <a:rPr lang="en-IN" sz="6000" dirty="0">
                <a:latin typeface="Bodoni MT Black" panose="02070A03080606020203" pitchFamily="18" charset="0"/>
              </a:rPr>
              <a:t>INTRODUCTION</a:t>
            </a:r>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8737090" y="5101956"/>
            <a:ext cx="4901879" cy="1011955"/>
          </a:xfrm>
          <a:prstGeom prst="rect">
            <a:avLst/>
          </a:prstGeom>
        </p:spPr>
      </p:pic>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1135549" y="3240795"/>
            <a:ext cx="4901879" cy="1015659"/>
          </a:xfrm>
          <a:prstGeom prst="rect">
            <a:avLst/>
          </a:prstGeom>
        </p:spPr>
      </p:pic>
      <p:sp>
        <p:nvSpPr>
          <p:cNvPr id="11" name="TextBox 10"/>
          <p:cNvSpPr txBox="1"/>
          <p:nvPr/>
        </p:nvSpPr>
        <p:spPr>
          <a:xfrm>
            <a:off x="627795" y="1840785"/>
            <a:ext cx="11247830" cy="452431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solidFill>
                  <a:srgbClr val="FAEDCD"/>
                </a:solidFill>
              </a:rPr>
              <a:t>India which sees itself as a promising super power and an economic hub, is still trapped in the clutches of various patriarchal evils like molestations, crime against women, worst among all is rape.</a:t>
            </a:r>
          </a:p>
          <a:p>
            <a:pPr marL="342900" indent="-342900">
              <a:buFont typeface="Wingdings" panose="05000000000000000000" pitchFamily="2" charset="2"/>
              <a:buChar char="q"/>
            </a:pPr>
            <a:endParaRPr lang="en-US" sz="2400" b="1" dirty="0">
              <a:solidFill>
                <a:srgbClr val="FAEDCD"/>
              </a:solidFill>
            </a:endParaRPr>
          </a:p>
          <a:p>
            <a:pPr marL="342900" indent="-342900">
              <a:buFont typeface="Wingdings" panose="05000000000000000000" pitchFamily="2" charset="2"/>
              <a:buChar char="q"/>
            </a:pPr>
            <a:r>
              <a:rPr lang="en-US" sz="2400" b="1" dirty="0">
                <a:solidFill>
                  <a:srgbClr val="FAEDCD"/>
                </a:solidFill>
              </a:rPr>
              <a:t>So, Women safety has become a major issue as they can’t step out of their house at any given time due to fear of physical/sexual abuse and violence. </a:t>
            </a:r>
          </a:p>
          <a:p>
            <a:pPr marL="342900" indent="-342900">
              <a:buFont typeface="Wingdings" panose="05000000000000000000" pitchFamily="2" charset="2"/>
              <a:buChar char="q"/>
            </a:pPr>
            <a:endParaRPr lang="en-US" sz="2400" b="1" dirty="0">
              <a:solidFill>
                <a:srgbClr val="FAEDCD"/>
              </a:solidFill>
            </a:endParaRPr>
          </a:p>
          <a:p>
            <a:pPr marL="342900" indent="-342900">
              <a:buFont typeface="Wingdings" panose="05000000000000000000" pitchFamily="2" charset="2"/>
              <a:buChar char="q"/>
            </a:pPr>
            <a:r>
              <a:rPr lang="en-US" sz="2400" b="1" dirty="0">
                <a:solidFill>
                  <a:srgbClr val="FAEDCD"/>
                </a:solidFill>
              </a:rPr>
              <a:t>So, in an attempt to curb this menace,</a:t>
            </a:r>
          </a:p>
          <a:p>
            <a:r>
              <a:rPr lang="en-US" sz="2400" b="1" dirty="0">
                <a:solidFill>
                  <a:srgbClr val="FAEDCD"/>
                </a:solidFill>
              </a:rPr>
              <a:t>We have designed a mini version of a security system that is designed merely to serve the purpose of providing security to women so that they never feel helpless while facing such social challenges.</a:t>
            </a:r>
          </a:p>
          <a:p>
            <a:endParaRPr lang="en-IN" sz="2400" b="1" dirty="0">
              <a:solidFill>
                <a:srgbClr val="FAEDCD"/>
              </a:solidFill>
            </a:endParaRPr>
          </a:p>
        </p:txBody>
      </p:sp>
      <p:pic>
        <p:nvPicPr>
          <p:cNvPr id="1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964" y="-127142"/>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288828">
            <a:off x="9944105" y="4956624"/>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0557" y="-354470"/>
            <a:ext cx="3271373" cy="3251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8860632" y="97993"/>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00415">
            <a:off x="1649273" y="-105077"/>
            <a:ext cx="2270442" cy="227044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a:off x="0" y="1030144"/>
            <a:ext cx="4467828" cy="3"/>
          </a:xfrm>
          <a:prstGeom prst="line">
            <a:avLst/>
          </a:prstGeom>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4068556" y="522313"/>
            <a:ext cx="7025833" cy="1015663"/>
          </a:xfrm>
          <a:prstGeom prst="rect">
            <a:avLst/>
          </a:prstGeom>
          <a:noFill/>
        </p:spPr>
        <p:txBody>
          <a:bodyPr wrap="square" rtlCol="0">
            <a:spAutoFit/>
          </a:bodyPr>
          <a:lstStyle/>
          <a:p>
            <a:r>
              <a:rPr lang="en-IN" sz="6000" dirty="0">
                <a:latin typeface="Bodoni MT Black" panose="02070A03080606020203" pitchFamily="18" charset="0"/>
              </a:rPr>
              <a:t>OBJECTIVE</a:t>
            </a:r>
          </a:p>
        </p:txBody>
      </p:sp>
      <p:pic>
        <p:nvPicPr>
          <p:cNvPr id="13" name="Picture 12"/>
          <p:cNvPicPr>
            <a:picLocks noChangeAspect="1"/>
          </p:cNvPicPr>
          <p:nvPr/>
        </p:nvPicPr>
        <p:blipFill>
          <a:blip r:embed="rId4"/>
          <a:stretch>
            <a:fillRect/>
          </a:stretch>
        </p:blipFill>
        <p:spPr>
          <a:xfrm>
            <a:off x="361505" y="1085152"/>
            <a:ext cx="1426728" cy="1863264"/>
          </a:xfrm>
          <a:prstGeom prst="rect">
            <a:avLst/>
          </a:prstGeom>
        </p:spPr>
      </p:pic>
      <p:sp>
        <p:nvSpPr>
          <p:cNvPr id="17" name="Arc 16"/>
          <p:cNvSpPr/>
          <p:nvPr/>
        </p:nvSpPr>
        <p:spPr>
          <a:xfrm>
            <a:off x="384247" y="755406"/>
            <a:ext cx="240786" cy="859136"/>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dirty="0"/>
          </a:p>
        </p:txBody>
      </p:sp>
      <p:sp>
        <p:nvSpPr>
          <p:cNvPr id="19" name="Arc 18"/>
          <p:cNvSpPr/>
          <p:nvPr/>
        </p:nvSpPr>
        <p:spPr>
          <a:xfrm>
            <a:off x="1273215" y="775504"/>
            <a:ext cx="266218" cy="83903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pic>
        <p:nvPicPr>
          <p:cNvPr id="22" name="Picture 21"/>
          <p:cNvPicPr>
            <a:picLocks noChangeAspect="1"/>
          </p:cNvPicPr>
          <p:nvPr/>
        </p:nvPicPr>
        <p:blipFill>
          <a:blip r:embed="rId5"/>
          <a:stretch>
            <a:fillRect/>
          </a:stretch>
        </p:blipFill>
        <p:spPr>
          <a:xfrm rot="20744265">
            <a:off x="2528051" y="1236001"/>
            <a:ext cx="1451235" cy="1811356"/>
          </a:xfrm>
          <a:prstGeom prst="rect">
            <a:avLst/>
          </a:prstGeom>
        </p:spPr>
      </p:pic>
      <p:sp>
        <p:nvSpPr>
          <p:cNvPr id="24" name="Arc 23"/>
          <p:cNvSpPr/>
          <p:nvPr/>
        </p:nvSpPr>
        <p:spPr>
          <a:xfrm>
            <a:off x="2178899" y="902824"/>
            <a:ext cx="443800" cy="1573897"/>
          </a:xfrm>
          <a:prstGeom prst="arc">
            <a:avLst>
              <a:gd name="adj1" fmla="val 16200000"/>
              <a:gd name="adj2" fmla="val 186269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25" name="Arc 24"/>
          <p:cNvSpPr/>
          <p:nvPr/>
        </p:nvSpPr>
        <p:spPr>
          <a:xfrm>
            <a:off x="2678645" y="775504"/>
            <a:ext cx="740086" cy="929026"/>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pic>
        <p:nvPicPr>
          <p:cNvPr id="27" name="Picture 26"/>
          <p:cNvPicPr>
            <a:picLocks noChangeAspect="1"/>
          </p:cNvPicPr>
          <p:nvPr/>
        </p:nvPicPr>
        <p:blipFill>
          <a:blip r:embed="rId6"/>
          <a:stretch>
            <a:fillRect/>
          </a:stretch>
        </p:blipFill>
        <p:spPr>
          <a:xfrm rot="785086">
            <a:off x="10314972" y="1212446"/>
            <a:ext cx="1207625" cy="1811438"/>
          </a:xfrm>
          <a:prstGeom prst="rect">
            <a:avLst/>
          </a:prstGeom>
        </p:spPr>
      </p:pic>
      <p:sp>
        <p:nvSpPr>
          <p:cNvPr id="28" name="Arc 27"/>
          <p:cNvSpPr/>
          <p:nvPr/>
        </p:nvSpPr>
        <p:spPr>
          <a:xfrm>
            <a:off x="10152490" y="775504"/>
            <a:ext cx="550244" cy="1099583"/>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29" name="Arc 28"/>
          <p:cNvSpPr/>
          <p:nvPr/>
        </p:nvSpPr>
        <p:spPr>
          <a:xfrm>
            <a:off x="10996029" y="665771"/>
            <a:ext cx="452120" cy="1452394"/>
          </a:xfrm>
          <a:prstGeom prst="arc">
            <a:avLst>
              <a:gd name="adj1" fmla="val 14768417"/>
              <a:gd name="adj2" fmla="val 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35" name="TextBox 34"/>
          <p:cNvSpPr txBox="1"/>
          <p:nvPr/>
        </p:nvSpPr>
        <p:spPr>
          <a:xfrm>
            <a:off x="504640" y="3075737"/>
            <a:ext cx="11533031" cy="4124206"/>
          </a:xfrm>
          <a:prstGeom prst="rect">
            <a:avLst/>
          </a:prstGeom>
          <a:noFill/>
        </p:spPr>
        <p:txBody>
          <a:bodyPr wrap="square">
            <a:spAutoFit/>
          </a:bodyPr>
          <a:lstStyle/>
          <a:p>
            <a:endParaRPr lang="en-US" dirty="0"/>
          </a:p>
          <a:p>
            <a:r>
              <a:rPr lang="en-US" sz="2400" b="1" dirty="0">
                <a:latin typeface="Avenir Next LT Pro" panose="020B0504020202020204" pitchFamily="34" charset="0"/>
              </a:rPr>
              <a:t>To create a safety system in the form of a portable safety device for women, that does the following tasks</a:t>
            </a:r>
            <a:r>
              <a:rPr lang="en-US" b="1" dirty="0"/>
              <a:t>: </a:t>
            </a:r>
            <a:endParaRPr lang="en-US" dirty="0"/>
          </a:p>
          <a:p>
            <a:endParaRPr lang="en-US" b="1" dirty="0"/>
          </a:p>
          <a:p>
            <a:pPr marL="400050" indent="-400050">
              <a:buAutoNum type="romanLcPeriod"/>
            </a:pPr>
            <a:r>
              <a:rPr lang="en-US" sz="2000" b="1" dirty="0">
                <a:solidFill>
                  <a:srgbClr val="FAEDCD"/>
                </a:solidFill>
              </a:rPr>
              <a:t>Alerts family and police by sharing the message and voice call coordinates of the woman being attacked.</a:t>
            </a:r>
          </a:p>
          <a:p>
            <a:pPr marL="400050" indent="-400050">
              <a:buAutoNum type="romanLcPeriod"/>
            </a:pPr>
            <a:r>
              <a:rPr lang="en-US" sz="2000" b="1" dirty="0">
                <a:solidFill>
                  <a:srgbClr val="FAEDCD"/>
                </a:solidFill>
              </a:rPr>
              <a:t>Incorporates a technique of automatically turning the device ON by monitoring the values of different sensors used and functions in the following way.</a:t>
            </a:r>
          </a:p>
          <a:p>
            <a:pPr marL="400050" indent="-400050">
              <a:buAutoNum type="romanLcPeriod"/>
            </a:pPr>
            <a:r>
              <a:rPr lang="en-US" sz="2000" b="1" dirty="0">
                <a:solidFill>
                  <a:srgbClr val="FAEDCD"/>
                </a:solidFill>
              </a:rPr>
              <a:t>A day when media broadcasts more of women’s achievements rather than harassment, it’s a feat achieved! Since we (humans) can’t respond aptly in critical situations, the need for a device which automatically senses and rescues the victim.</a:t>
            </a:r>
          </a:p>
          <a:p>
            <a:pPr marL="400050" indent="-400050">
              <a:buAutoNum type="romanLcPeriod"/>
            </a:pPr>
            <a:endParaRPr lang="en-US" sz="2000" b="1" dirty="0">
              <a:solidFill>
                <a:srgbClr val="FAEDCD"/>
              </a:solidFill>
            </a:endParaRPr>
          </a:p>
          <a:p>
            <a:pPr marL="400050" indent="-400050">
              <a:buAutoNum type="romanLcPeriod"/>
            </a:pPr>
            <a:endParaRPr lang="en-IN" b="1" dirty="0">
              <a:solidFill>
                <a:srgbClr val="FAEDC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9065966" y="61914"/>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00415">
            <a:off x="1649273" y="-105077"/>
            <a:ext cx="2270442" cy="227044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a:off x="0" y="1030144"/>
            <a:ext cx="4467828" cy="3"/>
          </a:xfrm>
          <a:prstGeom prst="line">
            <a:avLst/>
          </a:prstGeom>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2474769" y="486235"/>
            <a:ext cx="8323297" cy="1015663"/>
          </a:xfrm>
          <a:prstGeom prst="rect">
            <a:avLst/>
          </a:prstGeom>
          <a:noFill/>
        </p:spPr>
        <p:txBody>
          <a:bodyPr wrap="square" rtlCol="0">
            <a:spAutoFit/>
          </a:bodyPr>
          <a:lstStyle/>
          <a:p>
            <a:r>
              <a:rPr lang="en-US" sz="6000" dirty="0">
                <a:latin typeface="Bodoni MT Black" panose="02070A03080606020203" pitchFamily="18" charset="0"/>
              </a:rPr>
              <a:t>BLOCK DIAGRAM</a:t>
            </a:r>
            <a:endParaRPr lang="en-IN" sz="6000" dirty="0">
              <a:latin typeface="Bodoni MT Black" panose="02070A03080606020203"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64731">
            <a:off x="-150218" y="-282416"/>
            <a:ext cx="3458816" cy="34588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64731">
            <a:off x="9967113" y="4167781"/>
            <a:ext cx="3458816" cy="34588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57474">
            <a:off x="-1160351" y="-1627510"/>
            <a:ext cx="2623570" cy="43726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562435">
            <a:off x="11301847" y="4414782"/>
            <a:ext cx="1540815" cy="25680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724" y="5296539"/>
            <a:ext cx="1986344" cy="33105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3333" y="-779745"/>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p:cNvSpPr/>
          <p:nvPr/>
        </p:nvSpPr>
        <p:spPr>
          <a:xfrm>
            <a:off x="4690782" y="3109599"/>
            <a:ext cx="2449563" cy="21869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rgbClr val="FAEDCD"/>
                </a:solidFill>
              </a:rPr>
              <a:t>Arduino uno</a:t>
            </a:r>
          </a:p>
        </p:txBody>
      </p:sp>
      <p:cxnSp>
        <p:nvCxnSpPr>
          <p:cNvPr id="6" name="Straight Connector 5"/>
          <p:cNvCxnSpPr/>
          <p:nvPr/>
        </p:nvCxnSpPr>
        <p:spPr>
          <a:xfrm>
            <a:off x="3750197" y="4109013"/>
            <a:ext cx="934505" cy="0"/>
          </a:xfrm>
          <a:prstGeom prst="line">
            <a:avLst/>
          </a:prstGeom>
        </p:spPr>
        <p:style>
          <a:lnRef idx="3">
            <a:schemeClr val="dk1"/>
          </a:lnRef>
          <a:fillRef idx="0">
            <a:schemeClr val="dk1"/>
          </a:fillRef>
          <a:effectRef idx="2">
            <a:schemeClr val="dk1"/>
          </a:effectRef>
          <a:fontRef idx="minor">
            <a:schemeClr val="tx1"/>
          </a:fontRef>
        </p:style>
      </p:cxnSp>
      <p:sp>
        <p:nvSpPr>
          <p:cNvPr id="7" name="Rectangle: Rounded Corners 6"/>
          <p:cNvSpPr/>
          <p:nvPr/>
        </p:nvSpPr>
        <p:spPr>
          <a:xfrm>
            <a:off x="2158439" y="3663281"/>
            <a:ext cx="1591758" cy="99491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b="0" i="0" dirty="0">
                <a:solidFill>
                  <a:srgbClr val="2D2D2D"/>
                </a:solidFill>
                <a:effectLst/>
                <a:latin typeface="Roboto"/>
              </a:rPr>
              <a:t>GSM Module</a:t>
            </a:r>
            <a:r>
              <a:rPr lang="en-IN" dirty="0"/>
              <a:t> </a:t>
            </a:r>
          </a:p>
        </p:txBody>
      </p:sp>
      <p:cxnSp>
        <p:nvCxnSpPr>
          <p:cNvPr id="9" name="Straight Connector 8"/>
          <p:cNvCxnSpPr/>
          <p:nvPr/>
        </p:nvCxnSpPr>
        <p:spPr>
          <a:xfrm>
            <a:off x="1831949" y="4109013"/>
            <a:ext cx="3264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1831949" y="4109013"/>
            <a:ext cx="0" cy="1331088"/>
          </a:xfrm>
          <a:prstGeom prst="line">
            <a:avLst/>
          </a:prstGeom>
        </p:spPr>
        <p:style>
          <a:lnRef idx="3">
            <a:schemeClr val="dk1"/>
          </a:lnRef>
          <a:fillRef idx="0">
            <a:schemeClr val="dk1"/>
          </a:fillRef>
          <a:effectRef idx="2">
            <a:schemeClr val="dk1"/>
          </a:effectRef>
          <a:fontRef idx="minor">
            <a:schemeClr val="tx1"/>
          </a:fontRef>
        </p:style>
      </p:cxnSp>
      <p:sp>
        <p:nvSpPr>
          <p:cNvPr id="15" name="Rectangle: Rounded Corners 14"/>
          <p:cNvSpPr/>
          <p:nvPr/>
        </p:nvSpPr>
        <p:spPr>
          <a:xfrm>
            <a:off x="838792" y="5421003"/>
            <a:ext cx="1986315" cy="55558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t>VIRTUAL TERMINAL</a:t>
            </a:r>
          </a:p>
        </p:txBody>
      </p:sp>
      <p:cxnSp>
        <p:nvCxnSpPr>
          <p:cNvPr id="23" name="Straight Connector 22"/>
          <p:cNvCxnSpPr>
            <a:stCxn id="2" idx="2"/>
          </p:cNvCxnSpPr>
          <p:nvPr/>
        </p:nvCxnSpPr>
        <p:spPr>
          <a:xfrm flipH="1">
            <a:off x="5915563" y="5296539"/>
            <a:ext cx="1" cy="640578"/>
          </a:xfrm>
          <a:prstGeom prst="line">
            <a:avLst/>
          </a:prstGeom>
        </p:spPr>
        <p:style>
          <a:lnRef idx="3">
            <a:schemeClr val="dk1"/>
          </a:lnRef>
          <a:fillRef idx="0">
            <a:schemeClr val="dk1"/>
          </a:fillRef>
          <a:effectRef idx="2">
            <a:schemeClr val="dk1"/>
          </a:effectRef>
          <a:fontRef idx="minor">
            <a:schemeClr val="tx1"/>
          </a:fontRef>
        </p:style>
      </p:cxnSp>
      <p:sp>
        <p:nvSpPr>
          <p:cNvPr id="30" name="Rectangle: Rounded Corners 29"/>
          <p:cNvSpPr/>
          <p:nvPr/>
        </p:nvSpPr>
        <p:spPr>
          <a:xfrm>
            <a:off x="5029810" y="5897189"/>
            <a:ext cx="1759346" cy="43404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t>VIRTUAL GPS</a:t>
            </a:r>
          </a:p>
        </p:txBody>
      </p:sp>
      <p:cxnSp>
        <p:nvCxnSpPr>
          <p:cNvPr id="2048" name="Straight Connector 2047"/>
          <p:cNvCxnSpPr/>
          <p:nvPr/>
        </p:nvCxnSpPr>
        <p:spPr>
          <a:xfrm>
            <a:off x="7134265" y="3511701"/>
            <a:ext cx="863841" cy="0"/>
          </a:xfrm>
          <a:prstGeom prst="line">
            <a:avLst/>
          </a:prstGeom>
        </p:spPr>
        <p:style>
          <a:lnRef idx="3">
            <a:schemeClr val="dk1"/>
          </a:lnRef>
          <a:fillRef idx="0">
            <a:schemeClr val="dk1"/>
          </a:fillRef>
          <a:effectRef idx="2">
            <a:schemeClr val="dk1"/>
          </a:effectRef>
          <a:fontRef idx="minor">
            <a:schemeClr val="tx1"/>
          </a:fontRef>
        </p:style>
      </p:cxnSp>
      <p:sp>
        <p:nvSpPr>
          <p:cNvPr id="2049" name="Rectangle: Rounded Corners 2048"/>
          <p:cNvSpPr/>
          <p:nvPr/>
        </p:nvSpPr>
        <p:spPr>
          <a:xfrm>
            <a:off x="7998106" y="3257057"/>
            <a:ext cx="2154419" cy="48677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t>LCD DISPLAY</a:t>
            </a:r>
          </a:p>
        </p:txBody>
      </p:sp>
      <p:cxnSp>
        <p:nvCxnSpPr>
          <p:cNvPr id="2053" name="Straight Connector 2052"/>
          <p:cNvCxnSpPr/>
          <p:nvPr/>
        </p:nvCxnSpPr>
        <p:spPr>
          <a:xfrm>
            <a:off x="7134265" y="4658194"/>
            <a:ext cx="1002738" cy="0"/>
          </a:xfrm>
          <a:prstGeom prst="line">
            <a:avLst/>
          </a:prstGeom>
        </p:spPr>
        <p:style>
          <a:lnRef idx="3">
            <a:schemeClr val="dk1"/>
          </a:lnRef>
          <a:fillRef idx="0">
            <a:schemeClr val="dk1"/>
          </a:fillRef>
          <a:effectRef idx="2">
            <a:schemeClr val="dk1"/>
          </a:effectRef>
          <a:fontRef idx="minor">
            <a:schemeClr val="tx1"/>
          </a:fontRef>
        </p:style>
      </p:cxnSp>
      <p:sp>
        <p:nvSpPr>
          <p:cNvPr id="2054" name="Rectangle: Rounded Corners 2053"/>
          <p:cNvSpPr/>
          <p:nvPr/>
        </p:nvSpPr>
        <p:spPr>
          <a:xfrm>
            <a:off x="8137003" y="4363848"/>
            <a:ext cx="2015522" cy="43368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t>LED</a:t>
            </a:r>
          </a:p>
        </p:txBody>
      </p:sp>
      <p:sp>
        <p:nvSpPr>
          <p:cNvPr id="2058" name="TextBox 2057"/>
          <p:cNvSpPr txBox="1"/>
          <p:nvPr/>
        </p:nvSpPr>
        <p:spPr>
          <a:xfrm>
            <a:off x="7949642" y="2688799"/>
            <a:ext cx="4494371" cy="523220"/>
          </a:xfrm>
          <a:prstGeom prst="rect">
            <a:avLst/>
          </a:prstGeom>
          <a:noFill/>
        </p:spPr>
        <p:txBody>
          <a:bodyPr wrap="square" rtlCol="0">
            <a:spAutoFit/>
          </a:bodyPr>
          <a:lstStyle/>
          <a:p>
            <a:r>
              <a:rPr lang="en-IN" sz="2800" dirty="0">
                <a:latin typeface="Baby Coffee" panose="02000503000000000000" pitchFamily="50" charset="0"/>
              </a:rPr>
              <a:t>LCD- </a:t>
            </a:r>
            <a:r>
              <a:rPr lang="en-IN" sz="2800" b="0" i="0" dirty="0">
                <a:solidFill>
                  <a:srgbClr val="464E56"/>
                </a:solidFill>
                <a:effectLst/>
                <a:latin typeface="Baby Coffee" panose="02000503000000000000" pitchFamily="50" charset="0"/>
              </a:rPr>
              <a:t>Liquid Crystal Display</a:t>
            </a:r>
            <a:endParaRPr lang="en-IN" sz="2800" dirty="0">
              <a:latin typeface="Baby Coffee" panose="02000503000000000000" pitchFamily="50" charset="0"/>
            </a:endParaRPr>
          </a:p>
        </p:txBody>
      </p:sp>
      <p:sp>
        <p:nvSpPr>
          <p:cNvPr id="50" name="TextBox 49"/>
          <p:cNvSpPr txBox="1"/>
          <p:nvPr/>
        </p:nvSpPr>
        <p:spPr>
          <a:xfrm>
            <a:off x="8137003" y="4803368"/>
            <a:ext cx="7974956" cy="523220"/>
          </a:xfrm>
          <a:prstGeom prst="rect">
            <a:avLst/>
          </a:prstGeom>
          <a:noFill/>
        </p:spPr>
        <p:txBody>
          <a:bodyPr wrap="square">
            <a:spAutoFit/>
          </a:bodyPr>
          <a:lstStyle/>
          <a:p>
            <a:r>
              <a:rPr lang="en-IN" sz="2800" b="0" i="0" dirty="0">
                <a:effectLst/>
                <a:latin typeface="Baby Coffee" panose="02000503000000000000" pitchFamily="50" charset="0"/>
              </a:rPr>
              <a:t>LED</a:t>
            </a:r>
            <a:r>
              <a:rPr lang="en-IN" sz="2800" b="0" i="0" dirty="0">
                <a:solidFill>
                  <a:srgbClr val="464E56"/>
                </a:solidFill>
                <a:effectLst/>
                <a:latin typeface="Baby Coffee" panose="02000503000000000000" pitchFamily="50" charset="0"/>
              </a:rPr>
              <a:t>-Light Emitting Diode</a:t>
            </a:r>
            <a:endParaRPr lang="en-IN" sz="2800" dirty="0">
              <a:latin typeface="Baby Coffee" panose="02000503000000000000" pitchFamily="50" charset="0"/>
            </a:endParaRPr>
          </a:p>
        </p:txBody>
      </p:sp>
      <p:sp>
        <p:nvSpPr>
          <p:cNvPr id="54" name="TextBox 53"/>
          <p:cNvSpPr txBox="1"/>
          <p:nvPr/>
        </p:nvSpPr>
        <p:spPr>
          <a:xfrm>
            <a:off x="1304103" y="3181024"/>
            <a:ext cx="8987740" cy="461665"/>
          </a:xfrm>
          <a:prstGeom prst="rect">
            <a:avLst/>
          </a:prstGeom>
          <a:noFill/>
        </p:spPr>
        <p:txBody>
          <a:bodyPr wrap="square">
            <a:spAutoFit/>
          </a:bodyPr>
          <a:lstStyle/>
          <a:p>
            <a:r>
              <a:rPr lang="en-IN" sz="2400" b="0" i="0" dirty="0">
                <a:solidFill>
                  <a:srgbClr val="464E56"/>
                </a:solidFill>
                <a:effectLst/>
                <a:latin typeface="Baby Coffee" panose="02000503000000000000" pitchFamily="50" charset="0"/>
              </a:rPr>
              <a:t>Global System for </a:t>
            </a:r>
            <a:r>
              <a:rPr lang="en-IN" b="0" i="0" dirty="0">
                <a:solidFill>
                  <a:srgbClr val="464E56"/>
                </a:solidFill>
                <a:effectLst/>
                <a:latin typeface="Baby Coffee" panose="02000503000000000000" pitchFamily="50" charset="0"/>
              </a:rPr>
              <a:t>Mobile</a:t>
            </a:r>
            <a:r>
              <a:rPr lang="en-IN" sz="2400" b="0" i="0" dirty="0">
                <a:solidFill>
                  <a:srgbClr val="464E56"/>
                </a:solidFill>
                <a:effectLst/>
                <a:latin typeface="Baby Coffee" panose="02000503000000000000" pitchFamily="50" charset="0"/>
              </a:rPr>
              <a:t> Communication.</a:t>
            </a:r>
            <a:endParaRPr lang="en-IN" sz="2400" dirty="0">
              <a:solidFill>
                <a:srgbClr val="464E56"/>
              </a:solidFill>
              <a:latin typeface="Baby Coffee" panose="02000503000000000000" pitchFamily="50" charset="0"/>
            </a:endParaRPr>
          </a:p>
        </p:txBody>
      </p:sp>
      <p:sp>
        <p:nvSpPr>
          <p:cNvPr id="56" name="TextBox 55"/>
          <p:cNvSpPr txBox="1"/>
          <p:nvPr/>
        </p:nvSpPr>
        <p:spPr>
          <a:xfrm>
            <a:off x="4817163" y="6251363"/>
            <a:ext cx="8987740" cy="523220"/>
          </a:xfrm>
          <a:prstGeom prst="rect">
            <a:avLst/>
          </a:prstGeom>
          <a:noFill/>
        </p:spPr>
        <p:txBody>
          <a:bodyPr wrap="square">
            <a:spAutoFit/>
          </a:bodyPr>
          <a:lstStyle/>
          <a:p>
            <a:r>
              <a:rPr lang="en-IN" sz="2800" b="0" i="0" dirty="0">
                <a:solidFill>
                  <a:srgbClr val="464E56"/>
                </a:solidFill>
                <a:effectLst/>
                <a:latin typeface="Baby Coffee" panose="02000503000000000000" pitchFamily="50" charset="0"/>
              </a:rPr>
              <a:t>Global Positioning System</a:t>
            </a:r>
            <a:endParaRPr lang="en-IN" sz="2800" dirty="0">
              <a:solidFill>
                <a:srgbClr val="464E56"/>
              </a:solidFill>
              <a:latin typeface="Baby Coffee" panose="02000503000000000000" pitchFamily="50"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9065966" y="61914"/>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00415">
            <a:off x="1944494" y="-71696"/>
            <a:ext cx="2270442" cy="227044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a:off x="0" y="1030144"/>
            <a:ext cx="4467828" cy="3"/>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001869" y="489707"/>
            <a:ext cx="7130005" cy="1107996"/>
          </a:xfrm>
          <a:prstGeom prst="rect">
            <a:avLst/>
          </a:prstGeom>
          <a:noFill/>
        </p:spPr>
        <p:txBody>
          <a:bodyPr wrap="square" rtlCol="0">
            <a:spAutoFit/>
          </a:bodyPr>
          <a:lstStyle/>
          <a:p>
            <a:r>
              <a:rPr lang="en-IN" sz="6600" b="1" dirty="0">
                <a:latin typeface="Bodoni MT Black" panose="02070A03080606020203" pitchFamily="18" charset="0"/>
              </a:rPr>
              <a:t>COMPONENTS</a:t>
            </a:r>
            <a:r>
              <a:rPr lang="en-IN" dirty="0"/>
              <a:t> </a:t>
            </a:r>
          </a:p>
        </p:txBody>
      </p:sp>
      <p:sp>
        <p:nvSpPr>
          <p:cNvPr id="33" name="TextBox 32"/>
          <p:cNvSpPr txBox="1"/>
          <p:nvPr/>
        </p:nvSpPr>
        <p:spPr>
          <a:xfrm>
            <a:off x="3171149" y="2104697"/>
            <a:ext cx="6111432" cy="3108543"/>
          </a:xfrm>
          <a:prstGeom prst="rect">
            <a:avLst/>
          </a:prstGeom>
          <a:noFill/>
        </p:spPr>
        <p:txBody>
          <a:bodyPr wrap="square">
            <a:spAutoFit/>
          </a:bodyPr>
          <a:lstStyle/>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Arduino Uno</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GSM Module (SIM900D)</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GPS Module (VIRTUAL GPS)</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LED-light emitting diode</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16×2 LCD Module</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10K Variable Resistor</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Resistor of 220 Volt for led</a:t>
            </a:r>
          </a:p>
        </p:txBody>
      </p:sp>
      <p:pic>
        <p:nvPicPr>
          <p:cNvPr id="37" name="Picture 36"/>
          <p:cNvPicPr>
            <a:picLocks noChangeAspect="1"/>
          </p:cNvPicPr>
          <p:nvPr/>
        </p:nvPicPr>
        <p:blipFill>
          <a:blip r:embed="rId4">
            <a:extLst>
              <a:ext uri="{BEBA8EAE-BF5A-486C-A8C5-ECC9F3942E4B}">
                <a14:imgProps xmlns:a14="http://schemas.microsoft.com/office/drawing/2010/main">
                  <a14:imgLayer r:embed="rId5">
                    <a14:imgEffect>
                      <a14:backgroundRemoval t="11254" b="100000" l="13779" r="100000"/>
                    </a14:imgEffect>
                  </a14:imgLayer>
                </a14:imgProps>
              </a:ext>
            </a:extLst>
          </a:blip>
          <a:stretch>
            <a:fillRect/>
          </a:stretch>
        </p:blipFill>
        <p:spPr>
          <a:xfrm>
            <a:off x="8634785" y="-946347"/>
            <a:ext cx="3584674" cy="7876544"/>
          </a:xfrm>
          <a:prstGeom prst="rect">
            <a:avLst/>
          </a:prstGeom>
        </p:spPr>
      </p:pic>
      <p:pic>
        <p:nvPicPr>
          <p:cNvPr id="38" name="Picture 4"/>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7073" l="3783" r="95230"/>
                    </a14:imgEffect>
                  </a14:imgLayer>
                </a14:imgProps>
              </a:ext>
              <a:ext uri="{28A0092B-C50C-407E-A947-70E740481C1C}">
                <a14:useLocalDpi xmlns:a14="http://schemas.microsoft.com/office/drawing/2010/main" val="0"/>
              </a:ext>
            </a:extLst>
          </a:blip>
          <a:srcRect/>
          <a:stretch>
            <a:fillRect/>
          </a:stretch>
        </p:blipFill>
        <p:spPr bwMode="auto">
          <a:xfrm>
            <a:off x="8518174" y="2386272"/>
            <a:ext cx="2735612" cy="18447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14" y="2084379"/>
            <a:ext cx="1872407" cy="163908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p:nvPr/>
        </p:nvCxnSpPr>
        <p:spPr>
          <a:xfrm>
            <a:off x="669119" y="1006325"/>
            <a:ext cx="0" cy="1645908"/>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H="1">
            <a:off x="669119" y="2652233"/>
            <a:ext cx="387955"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686684" y="2847372"/>
            <a:ext cx="370390"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669119" y="2847372"/>
            <a:ext cx="0" cy="4010628"/>
          </a:xfrm>
          <a:prstGeom prst="line">
            <a:avLst/>
          </a:prstGeom>
        </p:spPr>
        <p:style>
          <a:lnRef idx="3">
            <a:schemeClr val="dk1"/>
          </a:lnRef>
          <a:fillRef idx="0">
            <a:schemeClr val="dk1"/>
          </a:fillRef>
          <a:effectRef idx="2">
            <a:schemeClr val="dk1"/>
          </a:effectRef>
          <a:fontRef idx="minor">
            <a:schemeClr val="tx1"/>
          </a:fontRef>
        </p:style>
      </p:cxnSp>
      <p:pic>
        <p:nvPicPr>
          <p:cNvPr id="5126"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2110" y="5345868"/>
            <a:ext cx="2490788" cy="12477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3838" y="5674853"/>
            <a:ext cx="2109382" cy="11831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56529" y="3695398"/>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32403" y="994067"/>
            <a:ext cx="3648075" cy="2314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9065966" y="61914"/>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00415">
            <a:off x="4313050" y="-159442"/>
            <a:ext cx="2270442" cy="227044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8" idx="1"/>
          </p:cNvCxnSpPr>
          <p:nvPr/>
        </p:nvCxnSpPr>
        <p:spPr>
          <a:xfrm flipH="1">
            <a:off x="0" y="1011745"/>
            <a:ext cx="5477408" cy="18402"/>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5477408" y="457747"/>
            <a:ext cx="7130005" cy="1107996"/>
          </a:xfrm>
          <a:prstGeom prst="rect">
            <a:avLst/>
          </a:prstGeom>
          <a:noFill/>
        </p:spPr>
        <p:txBody>
          <a:bodyPr wrap="square" rtlCol="0">
            <a:spAutoFit/>
          </a:bodyPr>
          <a:lstStyle/>
          <a:p>
            <a:r>
              <a:rPr lang="en-IN" sz="6600" b="1" dirty="0">
                <a:latin typeface="Bodoni MT Black" panose="02070A03080606020203" pitchFamily="18" charset="0"/>
              </a:rPr>
              <a:t>COSTING</a:t>
            </a:r>
            <a:r>
              <a:rPr lang="en-IN" dirty="0"/>
              <a:t> </a:t>
            </a:r>
          </a:p>
        </p:txBody>
      </p:sp>
      <p:sp>
        <p:nvSpPr>
          <p:cNvPr id="33" name="TextBox 32"/>
          <p:cNvSpPr txBox="1"/>
          <p:nvPr/>
        </p:nvSpPr>
        <p:spPr>
          <a:xfrm>
            <a:off x="1033646" y="2073497"/>
            <a:ext cx="5911891" cy="3539430"/>
          </a:xfrm>
          <a:prstGeom prst="rect">
            <a:avLst/>
          </a:prstGeom>
          <a:noFill/>
        </p:spPr>
        <p:txBody>
          <a:bodyPr wrap="square">
            <a:spAutoFit/>
          </a:bodyPr>
          <a:lstStyle/>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Arduino Uno</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GSM Module (SIM900D)</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GPS Module (VIRTUAL GPS)</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LED-light emitting diode</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16×2 LCD Module</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10K Variable Resistor</a:t>
            </a:r>
          </a:p>
          <a:p>
            <a:pPr marL="285750" indent="-285750" algn="l">
              <a:buFont typeface="Courier New" panose="02070309020205020404" pitchFamily="49" charset="0"/>
              <a:buChar char="o"/>
            </a:pPr>
            <a:r>
              <a:rPr lang="en-IN" sz="2800" b="1" i="0" dirty="0">
                <a:solidFill>
                  <a:srgbClr val="FAEDCD"/>
                </a:solidFill>
                <a:effectLst/>
                <a:latin typeface="MingLiU" panose="02020509000000000000" pitchFamily="49" charset="-120"/>
                <a:ea typeface="MingLiU" panose="02020509000000000000" pitchFamily="49" charset="-120"/>
              </a:rPr>
              <a:t>Resistor of 220 Volt</a:t>
            </a:r>
          </a:p>
          <a:p>
            <a:pPr marL="285750" indent="-285750" algn="l">
              <a:buFont typeface="Courier New" panose="02070309020205020404" pitchFamily="49" charset="0"/>
              <a:buChar char="o"/>
            </a:pPr>
            <a:r>
              <a:rPr lang="en-IN" sz="2800" b="1" dirty="0">
                <a:solidFill>
                  <a:srgbClr val="FAEDCD"/>
                </a:solidFill>
                <a:latin typeface="MingLiU" panose="02020509000000000000" pitchFamily="49" charset="-120"/>
                <a:ea typeface="MingLiU" panose="02020509000000000000" pitchFamily="49" charset="-120"/>
              </a:rPr>
              <a:t>wires</a:t>
            </a:r>
            <a:endParaRPr lang="en-IN" sz="2800" b="1" i="0" dirty="0">
              <a:solidFill>
                <a:srgbClr val="FAEDCD"/>
              </a:solidFill>
              <a:effectLst/>
              <a:latin typeface="MingLiU" panose="02020509000000000000" pitchFamily="49" charset="-120"/>
              <a:ea typeface="MingLiU" panose="02020509000000000000" pitchFamily="49" charset="-120"/>
            </a:endParaRPr>
          </a:p>
        </p:txBody>
      </p:sp>
      <p:pic>
        <p:nvPicPr>
          <p:cNvPr id="37" name="Picture 36"/>
          <p:cNvPicPr>
            <a:picLocks noChangeAspect="1"/>
          </p:cNvPicPr>
          <p:nvPr/>
        </p:nvPicPr>
        <p:blipFill>
          <a:blip r:embed="rId4">
            <a:extLst>
              <a:ext uri="{BEBA8EAE-BF5A-486C-A8C5-ECC9F3942E4B}">
                <a14:imgProps xmlns:a14="http://schemas.microsoft.com/office/drawing/2010/main">
                  <a14:imgLayer r:embed="rId5">
                    <a14:imgEffect>
                      <a14:backgroundRemoval t="11254" b="100000" l="13779" r="100000"/>
                    </a14:imgEffect>
                  </a14:imgLayer>
                </a14:imgProps>
              </a:ext>
            </a:extLst>
          </a:blip>
          <a:stretch>
            <a:fillRect/>
          </a:stretch>
        </p:blipFill>
        <p:spPr>
          <a:xfrm>
            <a:off x="9042411" y="-946347"/>
            <a:ext cx="3177047" cy="7876544"/>
          </a:xfrm>
          <a:prstGeom prst="rect">
            <a:avLst/>
          </a:prstGeom>
        </p:spPr>
      </p:pic>
      <p:pic>
        <p:nvPicPr>
          <p:cNvPr id="53"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6529" y="3695398"/>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2403" y="994067"/>
            <a:ext cx="3648075" cy="2314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p:cNvGraphicFramePr>
            <a:graphicFrameLocks noGrp="1"/>
          </p:cNvGraphicFramePr>
          <p:nvPr/>
        </p:nvGraphicFramePr>
        <p:xfrm>
          <a:off x="6302783" y="2295670"/>
          <a:ext cx="3504629" cy="2428731"/>
        </p:xfrm>
        <a:graphic>
          <a:graphicData uri="http://schemas.openxmlformats.org/drawingml/2006/table">
            <a:tbl>
              <a:tblPr firstRow="1" bandRow="1">
                <a:tableStyleId>{5940675A-B579-460E-94D1-54222C63F5DA}</a:tableStyleId>
              </a:tblPr>
              <a:tblGrid>
                <a:gridCol w="3504629">
                  <a:extLst>
                    <a:ext uri="{9D8B030D-6E8A-4147-A177-3AD203B41FA5}">
                      <a16:colId xmlns:a16="http://schemas.microsoft.com/office/drawing/2014/main" val="20000"/>
                    </a:ext>
                  </a:extLst>
                </a:gridCol>
              </a:tblGrid>
              <a:tr h="366845">
                <a:tc>
                  <a:txBody>
                    <a:bodyPr/>
                    <a:lstStyle/>
                    <a:p>
                      <a:r>
                        <a:rPr lang="en-IN" dirty="0"/>
                        <a:t>Rs. 350</a:t>
                      </a:r>
                    </a:p>
                  </a:txBody>
                  <a:tcPr/>
                </a:tc>
                <a:extLst>
                  <a:ext uri="{0D108BD9-81ED-4DB2-BD59-A6C34878D82A}">
                    <a16:rowId xmlns:a16="http://schemas.microsoft.com/office/drawing/2014/main" val="10000"/>
                  </a:ext>
                </a:extLst>
              </a:tr>
              <a:tr h="366845">
                <a:tc>
                  <a:txBody>
                    <a:bodyPr/>
                    <a:lstStyle/>
                    <a:p>
                      <a:r>
                        <a:rPr lang="en-IN" dirty="0"/>
                        <a:t>Rs. 1199</a:t>
                      </a:r>
                    </a:p>
                  </a:txBody>
                  <a:tcPr/>
                </a:tc>
                <a:extLst>
                  <a:ext uri="{0D108BD9-81ED-4DB2-BD59-A6C34878D82A}">
                    <a16:rowId xmlns:a16="http://schemas.microsoft.com/office/drawing/2014/main" val="10001"/>
                  </a:ext>
                </a:extLst>
              </a:tr>
              <a:tr h="451774">
                <a:tc>
                  <a:txBody>
                    <a:bodyPr/>
                    <a:lstStyle/>
                    <a:p>
                      <a:r>
                        <a:rPr lang="en-IN" dirty="0"/>
                        <a:t>Rs. 499 (Not for virtual)</a:t>
                      </a:r>
                    </a:p>
                  </a:txBody>
                  <a:tcPr/>
                </a:tc>
                <a:extLst>
                  <a:ext uri="{0D108BD9-81ED-4DB2-BD59-A6C34878D82A}">
                    <a16:rowId xmlns:a16="http://schemas.microsoft.com/office/drawing/2014/main" val="10002"/>
                  </a:ext>
                </a:extLst>
              </a:tr>
              <a:tr h="438211">
                <a:tc>
                  <a:txBody>
                    <a:bodyPr/>
                    <a:lstStyle/>
                    <a:p>
                      <a:r>
                        <a:rPr lang="en-IN" dirty="0"/>
                        <a:t>5mm(red/blue/green): Rs 10 each</a:t>
                      </a:r>
                    </a:p>
                  </a:txBody>
                  <a:tcPr/>
                </a:tc>
                <a:extLst>
                  <a:ext uri="{0D108BD9-81ED-4DB2-BD59-A6C34878D82A}">
                    <a16:rowId xmlns:a16="http://schemas.microsoft.com/office/drawing/2014/main" val="10003"/>
                  </a:ext>
                </a:extLst>
              </a:tr>
              <a:tr h="366845">
                <a:tc>
                  <a:txBody>
                    <a:bodyPr/>
                    <a:lstStyle/>
                    <a:p>
                      <a:r>
                        <a:rPr lang="en-IN" dirty="0"/>
                        <a:t>Rs. 88</a:t>
                      </a:r>
                    </a:p>
                  </a:txBody>
                  <a:tcPr/>
                </a:tc>
                <a:extLst>
                  <a:ext uri="{0D108BD9-81ED-4DB2-BD59-A6C34878D82A}">
                    <a16:rowId xmlns:a16="http://schemas.microsoft.com/office/drawing/2014/main" val="10004"/>
                  </a:ext>
                </a:extLst>
              </a:tr>
              <a:tr h="438211">
                <a:tc>
                  <a:txBody>
                    <a:bodyPr/>
                    <a:lstStyle/>
                    <a:p>
                      <a:r>
                        <a:rPr lang="en-IN" dirty="0"/>
                        <a:t>Rs. 69</a:t>
                      </a:r>
                    </a:p>
                  </a:txBody>
                  <a:tcPr/>
                </a:tc>
                <a:extLst>
                  <a:ext uri="{0D108BD9-81ED-4DB2-BD59-A6C34878D82A}">
                    <a16:rowId xmlns:a16="http://schemas.microsoft.com/office/drawing/2014/main" val="10005"/>
                  </a:ext>
                </a:extLst>
              </a:tr>
            </a:tbl>
          </a:graphicData>
        </a:graphic>
      </p:graphicFrame>
      <p:graphicFrame>
        <p:nvGraphicFramePr>
          <p:cNvPr id="3" name="Table 3"/>
          <p:cNvGraphicFramePr>
            <a:graphicFrameLocks noGrp="1"/>
          </p:cNvGraphicFramePr>
          <p:nvPr/>
        </p:nvGraphicFramePr>
        <p:xfrm>
          <a:off x="6289548" y="4731488"/>
          <a:ext cx="3517864" cy="741680"/>
        </p:xfrm>
        <a:graphic>
          <a:graphicData uri="http://schemas.openxmlformats.org/drawingml/2006/table">
            <a:tbl>
              <a:tblPr firstRow="1" bandRow="1">
                <a:tableStyleId>{5940675A-B579-460E-94D1-54222C63F5DA}</a:tableStyleId>
              </a:tblPr>
              <a:tblGrid>
                <a:gridCol w="3517864">
                  <a:extLst>
                    <a:ext uri="{9D8B030D-6E8A-4147-A177-3AD203B41FA5}">
                      <a16:colId xmlns:a16="http://schemas.microsoft.com/office/drawing/2014/main" val="20000"/>
                    </a:ext>
                  </a:extLst>
                </a:gridCol>
              </a:tblGrid>
              <a:tr h="370840">
                <a:tc>
                  <a:txBody>
                    <a:bodyPr/>
                    <a:lstStyle/>
                    <a:p>
                      <a:r>
                        <a:rPr lang="en-IN" dirty="0"/>
                        <a:t>Rs.34</a:t>
                      </a:r>
                    </a:p>
                  </a:txBody>
                  <a:tcPr/>
                </a:tc>
                <a:extLst>
                  <a:ext uri="{0D108BD9-81ED-4DB2-BD59-A6C34878D82A}">
                    <a16:rowId xmlns:a16="http://schemas.microsoft.com/office/drawing/2014/main" val="10000"/>
                  </a:ext>
                </a:extLst>
              </a:tr>
              <a:tr h="370840">
                <a:tc>
                  <a:txBody>
                    <a:bodyPr/>
                    <a:lstStyle/>
                    <a:p>
                      <a:r>
                        <a:rPr lang="en-IN" dirty="0"/>
                        <a:t>Rs. 50(per bundle)</a:t>
                      </a:r>
                    </a:p>
                  </a:txBody>
                  <a:tcPr/>
                </a:tc>
                <a:extLst>
                  <a:ext uri="{0D108BD9-81ED-4DB2-BD59-A6C34878D82A}">
                    <a16:rowId xmlns:a16="http://schemas.microsoft.com/office/drawing/2014/main" val="10001"/>
                  </a:ext>
                </a:extLst>
              </a:tr>
            </a:tbl>
          </a:graphicData>
        </a:graphic>
      </p:graphicFrame>
      <p:cxnSp>
        <p:nvCxnSpPr>
          <p:cNvPr id="6" name="Straight Connector 5"/>
          <p:cNvCxnSpPr/>
          <p:nvPr/>
        </p:nvCxnSpPr>
        <p:spPr>
          <a:xfrm>
            <a:off x="3759200" y="6009973"/>
            <a:ext cx="6372674"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6480292" y="6127289"/>
            <a:ext cx="4160802" cy="367209"/>
          </a:xfrm>
          <a:prstGeom prst="rect">
            <a:avLst/>
          </a:prstGeom>
          <a:noFill/>
        </p:spPr>
        <p:txBody>
          <a:bodyPr wrap="square" rtlCol="0">
            <a:spAutoFit/>
          </a:bodyPr>
          <a:lstStyle/>
          <a:p>
            <a:r>
              <a:rPr lang="en-IN" dirty="0"/>
              <a:t>Approximate Total:  Rs. 2299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AAE7B"/>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403220" y="762000"/>
            <a:ext cx="0" cy="13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352865">
            <a:off x="9065966" y="61914"/>
            <a:ext cx="1864307" cy="186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00415">
            <a:off x="4635482" y="-114275"/>
            <a:ext cx="2270442" cy="227044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236597" y="1030147"/>
            <a:ext cx="295540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8" idx="1"/>
          </p:cNvCxnSpPr>
          <p:nvPr/>
        </p:nvCxnSpPr>
        <p:spPr>
          <a:xfrm flipH="1">
            <a:off x="0" y="1011745"/>
            <a:ext cx="5477408" cy="18402"/>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5477408" y="457747"/>
            <a:ext cx="7130005" cy="1107996"/>
          </a:xfrm>
          <a:prstGeom prst="rect">
            <a:avLst/>
          </a:prstGeom>
          <a:noFill/>
        </p:spPr>
        <p:txBody>
          <a:bodyPr wrap="square" rtlCol="0">
            <a:spAutoFit/>
          </a:bodyPr>
          <a:lstStyle/>
          <a:p>
            <a:r>
              <a:rPr lang="en-IN" sz="6600" b="1" dirty="0">
                <a:latin typeface="Bodoni MT Black" panose="02070A03080606020203" pitchFamily="18" charset="0"/>
              </a:rPr>
              <a:t>ARDUINO</a:t>
            </a:r>
            <a:r>
              <a:rPr lang="en-IN" dirty="0"/>
              <a:t> </a:t>
            </a:r>
          </a:p>
        </p:txBody>
      </p:sp>
      <p:pic>
        <p:nvPicPr>
          <p:cNvPr id="55"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403" y="994067"/>
            <a:ext cx="36480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112" y="1203683"/>
            <a:ext cx="7460987" cy="473373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796997" y="1982167"/>
            <a:ext cx="6907323" cy="4524315"/>
          </a:xfrm>
          <a:prstGeom prst="rect">
            <a:avLst/>
          </a:prstGeom>
          <a:noFill/>
        </p:spPr>
        <p:txBody>
          <a:bodyPr wrap="square">
            <a:spAutoFit/>
          </a:bodyPr>
          <a:lstStyle/>
          <a:p>
            <a:pPr marL="285750" indent="-285750">
              <a:buFont typeface="Arial" panose="020B0604020202020204" pitchFamily="34" charset="0"/>
              <a:buChar char="•"/>
            </a:pPr>
            <a:r>
              <a:rPr lang="en-US" sz="2400" b="1" i="0" dirty="0">
                <a:effectLst/>
                <a:latin typeface="Helvetica Neue"/>
              </a:rPr>
              <a:t>It is an open source computer hardware and software</a:t>
            </a:r>
            <a:r>
              <a:rPr lang="en-US" sz="2400" i="0" dirty="0">
                <a:effectLst/>
                <a:latin typeface="Arial" panose="020B0604020202020204" pitchFamily="34" charset="0"/>
              </a:rPr>
              <a:t> </a:t>
            </a:r>
          </a:p>
          <a:p>
            <a:pPr marL="285750" indent="-285750">
              <a:buFont typeface="Arial" panose="020B0604020202020204" pitchFamily="34" charset="0"/>
              <a:buChar char="•"/>
            </a:pPr>
            <a:r>
              <a:rPr lang="en-US" sz="2400" i="0" dirty="0">
                <a:effectLst/>
                <a:latin typeface="Arial" panose="020B0604020202020204" pitchFamily="34" charset="0"/>
              </a:rPr>
              <a:t>based On the </a:t>
            </a:r>
            <a:r>
              <a:rPr lang="en-US" sz="2400" i="0" u="none" strike="noStrike" dirty="0">
                <a:effectLst/>
                <a:latin typeface="Arial" panose="020B0604020202020204" pitchFamily="34" charset="0"/>
                <a:hlinkClick r:id="rId5" tooltip="Microchip Technology"/>
              </a:rPr>
              <a:t>Microchip</a:t>
            </a:r>
            <a:r>
              <a:rPr lang="en-US" sz="2400" i="0" dirty="0">
                <a:effectLst/>
                <a:latin typeface="Arial" panose="020B0604020202020204" pitchFamily="34" charset="0"/>
              </a:rPr>
              <a:t> </a:t>
            </a:r>
            <a:r>
              <a:rPr lang="en-US" sz="2400" i="0" u="none" strike="noStrike" dirty="0">
                <a:effectLst/>
                <a:latin typeface="Arial" panose="020B0604020202020204" pitchFamily="34" charset="0"/>
                <a:hlinkClick r:id="rId6" tooltip="ATmega328P"/>
              </a:rPr>
              <a:t>ATmega328P</a:t>
            </a:r>
            <a:r>
              <a:rPr lang="en-US" sz="2400" i="0" dirty="0">
                <a:effectLst/>
                <a:latin typeface="Arial" panose="020B0604020202020204" pitchFamily="34" charset="0"/>
              </a:rPr>
              <a:t> microcontroller</a:t>
            </a:r>
            <a:endParaRPr lang="en-US" sz="2400" b="1" i="0" dirty="0">
              <a:effectLst/>
              <a:latin typeface="Helvetica Neue"/>
            </a:endParaRPr>
          </a:p>
          <a:p>
            <a:pPr marL="285750" indent="-285750">
              <a:buFont typeface="Arial" panose="020B0604020202020204" pitchFamily="34" charset="0"/>
              <a:buChar char="•"/>
            </a:pPr>
            <a:r>
              <a:rPr lang="en-US" sz="2400" b="1" i="0" dirty="0">
                <a:effectLst/>
                <a:latin typeface="Helvetica Neue"/>
              </a:rPr>
              <a:t>It is designed to use a variety of microprocessors and controllers. </a:t>
            </a:r>
          </a:p>
          <a:p>
            <a:pPr marL="285750" indent="-285750">
              <a:buFont typeface="Arial" panose="020B0604020202020204" pitchFamily="34" charset="0"/>
              <a:buChar char="•"/>
            </a:pPr>
            <a:r>
              <a:rPr lang="en-US" sz="2400" b="1" i="0" dirty="0">
                <a:effectLst/>
                <a:latin typeface="Helvetica Neue"/>
              </a:rPr>
              <a:t>The boards are equipped with sets of digital and analog input/output (I/O) pins that may be interfaced to various expansion boards (shields) and other circuits. </a:t>
            </a:r>
          </a:p>
          <a:p>
            <a:pPr marL="285750" indent="-285750">
              <a:buFont typeface="Arial" panose="020B0604020202020204" pitchFamily="34" charset="0"/>
              <a:buChar char="•"/>
            </a:pPr>
            <a:r>
              <a:rPr lang="en-US" sz="2400" b="1" i="0" dirty="0">
                <a:effectLst/>
                <a:latin typeface="Arial" panose="020B0604020202020204" pitchFamily="34" charset="0"/>
              </a:rPr>
              <a:t>14 digital I/O pins, 6 analog I/O pins, and is programmable with the </a:t>
            </a:r>
            <a:r>
              <a:rPr lang="en-US" sz="2400" b="1" i="0" u="sng" dirty="0">
                <a:effectLst/>
                <a:latin typeface="Arial" panose="020B0604020202020204" pitchFamily="34" charset="0"/>
                <a:hlinkClick r:id="rId7"/>
              </a:rPr>
              <a:t>Arduino IDE</a:t>
            </a:r>
            <a:endParaRPr lang="en-IN" sz="2400" b="1" dirty="0"/>
          </a:p>
        </p:txBody>
      </p:sp>
      <p:pic>
        <p:nvPicPr>
          <p:cNvPr id="1028" name="Picture 4"/>
          <p:cNvPicPr>
            <a:picLocks noChangeAspect="1" noChangeArrowheads="1"/>
          </p:cNvPicPr>
          <p:nvPr/>
        </p:nvPicPr>
        <p:blipFill rotWithShape="1">
          <a:blip r:embed="rId8">
            <a:extLst>
              <a:ext uri="{28A0092B-C50C-407E-A947-70E740481C1C}">
                <a14:useLocalDpi xmlns:a14="http://schemas.microsoft.com/office/drawing/2010/main" val="0"/>
              </a:ext>
            </a:extLst>
          </a:blip>
          <a:srcRect b="11709"/>
          <a:stretch>
            <a:fillRect/>
          </a:stretch>
        </p:blipFill>
        <p:spPr bwMode="auto">
          <a:xfrm rot="5400000">
            <a:off x="-929084" y="1023866"/>
            <a:ext cx="6527551" cy="46024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516298" y="1972505"/>
            <a:ext cx="1331763" cy="646331"/>
          </a:xfrm>
          <a:prstGeom prst="rect">
            <a:avLst/>
          </a:prstGeom>
          <a:noFill/>
        </p:spPr>
        <p:txBody>
          <a:bodyPr wrap="square" rtlCol="0">
            <a:spAutoFit/>
          </a:bodyPr>
          <a:lstStyle/>
          <a:p>
            <a:r>
              <a:rPr lang="en-IN" dirty="0"/>
              <a:t>UNO</a:t>
            </a:r>
          </a:p>
          <a:p>
            <a:endParaRPr lang="en-IN" dirty="0"/>
          </a:p>
        </p:txBody>
      </p:sp>
      <p:sp>
        <p:nvSpPr>
          <p:cNvPr id="28" name="TextBox 27"/>
          <p:cNvSpPr txBox="1"/>
          <p:nvPr/>
        </p:nvSpPr>
        <p:spPr>
          <a:xfrm>
            <a:off x="3396826" y="4310000"/>
            <a:ext cx="7924800" cy="369332"/>
          </a:xfrm>
          <a:prstGeom prst="rect">
            <a:avLst/>
          </a:prstGeom>
          <a:noFill/>
        </p:spPr>
        <p:txBody>
          <a:bodyPr wrap="square">
            <a:spAutoFit/>
          </a:bodyPr>
          <a:lstStyle/>
          <a:p>
            <a:r>
              <a:rPr lang="en-IN" dirty="0"/>
              <a:t>MEGA</a:t>
            </a:r>
          </a:p>
        </p:txBody>
      </p:sp>
      <p:sp>
        <p:nvSpPr>
          <p:cNvPr id="30" name="TextBox 29"/>
          <p:cNvSpPr txBox="1"/>
          <p:nvPr/>
        </p:nvSpPr>
        <p:spPr>
          <a:xfrm>
            <a:off x="771716" y="1994003"/>
            <a:ext cx="7924800" cy="369332"/>
          </a:xfrm>
          <a:prstGeom prst="rect">
            <a:avLst/>
          </a:prstGeom>
          <a:noFill/>
        </p:spPr>
        <p:txBody>
          <a:bodyPr wrap="square">
            <a:spAutoFit/>
          </a:bodyPr>
          <a:lstStyle/>
          <a:p>
            <a:r>
              <a:rPr lang="en-IN" dirty="0"/>
              <a:t>BT</a:t>
            </a:r>
          </a:p>
        </p:txBody>
      </p:sp>
      <p:sp>
        <p:nvSpPr>
          <p:cNvPr id="32" name="TextBox 31"/>
          <p:cNvSpPr txBox="1"/>
          <p:nvPr/>
        </p:nvSpPr>
        <p:spPr>
          <a:xfrm>
            <a:off x="717105" y="4218237"/>
            <a:ext cx="7924800" cy="369332"/>
          </a:xfrm>
          <a:prstGeom prst="rect">
            <a:avLst/>
          </a:prstGeom>
          <a:noFill/>
        </p:spPr>
        <p:txBody>
          <a:bodyPr wrap="square">
            <a:spAutoFit/>
          </a:bodyPr>
          <a:lstStyle/>
          <a:p>
            <a:r>
              <a:rPr lang="en-IN" dirty="0"/>
              <a:t>NANO</a:t>
            </a:r>
          </a:p>
        </p:txBody>
      </p:sp>
      <p:sp>
        <p:nvSpPr>
          <p:cNvPr id="34" name="TextBox 33"/>
          <p:cNvSpPr txBox="1"/>
          <p:nvPr/>
        </p:nvSpPr>
        <p:spPr>
          <a:xfrm>
            <a:off x="3396826" y="6382200"/>
            <a:ext cx="7924800" cy="369332"/>
          </a:xfrm>
          <a:prstGeom prst="rect">
            <a:avLst/>
          </a:prstGeom>
          <a:noFill/>
        </p:spPr>
        <p:txBody>
          <a:bodyPr wrap="square">
            <a:spAutoFit/>
          </a:bodyPr>
          <a:lstStyle/>
          <a:p>
            <a:r>
              <a:rPr lang="en-IN" dirty="0"/>
              <a:t>LILYPAD</a:t>
            </a:r>
          </a:p>
        </p:txBody>
      </p:sp>
      <p:sp>
        <p:nvSpPr>
          <p:cNvPr id="36" name="TextBox 35"/>
          <p:cNvSpPr txBox="1"/>
          <p:nvPr/>
        </p:nvSpPr>
        <p:spPr>
          <a:xfrm>
            <a:off x="717105" y="6413426"/>
            <a:ext cx="7924800" cy="369332"/>
          </a:xfrm>
          <a:prstGeom prst="rect">
            <a:avLst/>
          </a:prstGeom>
          <a:noFill/>
        </p:spPr>
        <p:txBody>
          <a:bodyPr wrap="square">
            <a:spAutoFit/>
          </a:bodyPr>
          <a:lstStyle/>
          <a:p>
            <a:r>
              <a:rPr lang="en-IN" dirty="0"/>
              <a:t>MINI</a:t>
            </a:r>
          </a:p>
        </p:txBody>
      </p:sp>
      <p:cxnSp>
        <p:nvCxnSpPr>
          <p:cNvPr id="24" name="Straight Connector 23"/>
          <p:cNvCxnSpPr/>
          <p:nvPr/>
        </p:nvCxnSpPr>
        <p:spPr>
          <a:xfrm flipH="1">
            <a:off x="2276399" y="517321"/>
            <a:ext cx="1" cy="6080771"/>
          </a:xfrm>
          <a:prstGeom prst="line">
            <a:avLst/>
          </a:prstGeom>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a:xfrm>
            <a:off x="1879600" y="4587569"/>
            <a:ext cx="772160" cy="0"/>
          </a:xfrm>
          <a:prstGeom prst="line">
            <a:avLst/>
          </a:prstGeom>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1724</Words>
  <Application>Microsoft Office PowerPoint</Application>
  <PresentationFormat>Widescreen</PresentationFormat>
  <Paragraphs>242</Paragraphs>
  <Slides>28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28</vt:i4>
      </vt:variant>
    </vt:vector>
  </HeadingPairs>
  <TitlesOfParts>
    <vt:vector size="44" baseType="lpstr">
      <vt:lpstr>MingLiU</vt:lpstr>
      <vt:lpstr>Angello</vt:lpstr>
      <vt:lpstr>Arial</vt:lpstr>
      <vt:lpstr>Arial Nova</vt:lpstr>
      <vt:lpstr>Avenir Next LT Pro</vt:lpstr>
      <vt:lpstr>Baby Coffee</vt:lpstr>
      <vt:lpstr>Baby Coffee Italic</vt:lpstr>
      <vt:lpstr>Bodoni MT Black</vt:lpstr>
      <vt:lpstr>Calibri</vt:lpstr>
      <vt:lpstr>Calibri Light</vt:lpstr>
      <vt:lpstr>Courier New</vt:lpstr>
      <vt:lpstr>Dubai</vt:lpstr>
      <vt:lpstr>Helvetica Neue</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"Ayushi Ahuja" &lt;ahujaayushi02@gmail.com&gt;</dc:creator>
  <cp:lastModifiedBy>Santosh Ahuja</cp:lastModifiedBy>
  <cp:revision>117</cp:revision>
  <dcterms:created xsi:type="dcterms:W3CDTF">2021-03-30T05:55:00Z</dcterms:created>
  <dcterms:modified xsi:type="dcterms:W3CDTF">2021-04-06T11:45:10Z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